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6" r:id="rId3"/>
    <p:sldId id="260" r:id="rId4"/>
    <p:sldId id="261" r:id="rId5"/>
    <p:sldId id="267" r:id="rId6"/>
    <p:sldId id="265" r:id="rId7"/>
    <p:sldId id="263" r:id="rId8"/>
    <p:sldId id="256" r:id="rId9"/>
    <p:sldId id="268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2"/>
    <p:restoredTop sz="94280"/>
  </p:normalViewPr>
  <p:slideViewPr>
    <p:cSldViewPr snapToObjects="1" showGuides="1">
      <p:cViewPr varScale="1">
        <p:scale>
          <a:sx n="75" d="100"/>
          <a:sy n="75" d="100"/>
        </p:scale>
        <p:origin x="1408" y="1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26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1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27000" h="127000"/>
              <a:bevelB w="127000" h="127000"/>
            </a:sp3d>
          </c:spPr>
          <c:dPt>
            <c:idx val="0"/>
            <c:bubble3D val="0"/>
            <c:spPr>
              <a:solidFill>
                <a:srgbClr val="FBB11F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71C5-184E-94F9-018909FF0C6D}"/>
              </c:ext>
            </c:extLst>
          </c:dPt>
          <c:dPt>
            <c:idx val="1"/>
            <c:bubble3D val="0"/>
            <c:spPr>
              <a:solidFill>
                <a:srgbClr val="07ADEF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71C5-184E-94F9-018909FF0C6D}"/>
              </c:ext>
            </c:extLst>
          </c:dPt>
          <c:dLbls>
            <c:dLbl>
              <c:idx val="0"/>
              <c:layout>
                <c:manualLayout>
                  <c:x val="1.3491084742943263E-2"/>
                  <c:y val="0.1200670010288064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50" b="1" i="0" u="none" strike="noStrike" kern="1200" spc="0" baseline="0">
                        <a:solidFill>
                          <a:srgbClr val="00B0F0"/>
                        </a:solidFill>
                        <a:latin typeface="+mn-lt"/>
                        <a:ea typeface="Open Sans" pitchFamily="2" charset="0"/>
                        <a:cs typeface="Open Sans" pitchFamily="2" charset="0"/>
                      </a:defRPr>
                    </a:pPr>
                    <a:fld id="{0B73078A-206D-2343-9917-F59A3E8A4D99}" type="CATEGORYNAME">
                      <a:rPr lang="en-US" sz="1050" smtClean="0">
                        <a:solidFill>
                          <a:srgbClr val="00B0F0"/>
                        </a:solidFill>
                        <a:latin typeface="+mn-lt"/>
                        <a:ea typeface="Open Sans" pitchFamily="2" charset="0"/>
                        <a:cs typeface="Open Sans" pitchFamily="2" charset="0"/>
                      </a:rPr>
                      <a:pPr>
                        <a:defRPr sz="1050">
                          <a:solidFill>
                            <a:srgbClr val="00B0F0"/>
                          </a:solidFill>
                          <a:ea typeface="Open Sans" pitchFamily="2" charset="0"/>
                          <a:cs typeface="Open Sans" pitchFamily="2" charset="0"/>
                        </a:defRPr>
                      </a:pPr>
                      <a:t>[CATEGORY NAME]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rgbClr val="00B0F0"/>
                      </a:solidFill>
                      <a:latin typeface="+mn-lt"/>
                      <a:ea typeface="Open Sans" pitchFamily="2" charset="0"/>
                      <a:cs typeface="Open Sans" pitchFamily="2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62066154937859"/>
                      <c:h val="0.4112712191358023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1C5-184E-94F9-018909FF0C6D}"/>
                </c:ext>
              </c:extLst>
            </c:dLbl>
            <c:dLbl>
              <c:idx val="1"/>
              <c:layout>
                <c:manualLayout>
                  <c:x val="3.492400584033134E-3"/>
                  <c:y val="-9.918595679012345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50" b="1" i="0" u="none" strike="noStrike" kern="1200" spc="0" baseline="0">
                        <a:solidFill>
                          <a:srgbClr val="00B0F0"/>
                        </a:solidFill>
                        <a:latin typeface="+mn-lt"/>
                        <a:ea typeface="Open Sans" pitchFamily="2" charset="0"/>
                        <a:cs typeface="Open Sans" pitchFamily="2" charset="0"/>
                      </a:defRPr>
                    </a:pPr>
                    <a:fld id="{18AD7F94-3504-C54F-BFC7-B04ED5D489FB}" type="CATEGORYNAME">
                      <a:rPr lang="en-US" sz="1050" smtClean="0">
                        <a:solidFill>
                          <a:srgbClr val="00B0F0"/>
                        </a:solidFill>
                        <a:latin typeface="+mn-lt"/>
                        <a:ea typeface="Open Sans" pitchFamily="2" charset="0"/>
                        <a:cs typeface="Open Sans" pitchFamily="2" charset="0"/>
                      </a:rPr>
                      <a:pPr>
                        <a:defRPr sz="1050">
                          <a:solidFill>
                            <a:srgbClr val="00B0F0"/>
                          </a:solidFill>
                          <a:ea typeface="Open Sans" pitchFamily="2" charset="0"/>
                          <a:cs typeface="Open Sans" pitchFamily="2" charset="0"/>
                        </a:defRPr>
                      </a:pPr>
                      <a:t>[CATEGORY NAME]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rgbClr val="00B0F0"/>
                      </a:solidFill>
                      <a:latin typeface="+mn-lt"/>
                      <a:ea typeface="Open Sans" pitchFamily="2" charset="0"/>
                      <a:cs typeface="Open Sans" pitchFamily="2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1C5-184E-94F9-018909FF0C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spc="0" baseline="0">
                    <a:solidFill>
                      <a:schemeClr val="accent1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Sheet1!$A$1:$A$2</c:f>
              <c:strCache>
                <c:ptCount val="2"/>
                <c:pt idx="0">
                  <c:v>Потеря энергии/Сбросное тепло</c:v>
                </c:pt>
                <c:pt idx="1">
                  <c:v>Используемая энергия</c:v>
                </c:pt>
              </c:strCache>
            </c:strRef>
          </c:cat>
          <c:val>
            <c:numRef>
              <c:f>Sheet1!$B$1:$B$2</c:f>
              <c:numCache>
                <c:formatCode>General</c:formatCode>
                <c:ptCount val="2"/>
                <c:pt idx="0">
                  <c:v>66</c:v>
                </c:pt>
                <c:pt idx="1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C5-184E-94F9-018909FF0C6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6C70F-BA2E-0A4D-991F-A337A97032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B199D1-63BB-5E4A-B102-5BC416CD78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8CAE2-4E97-CC43-B125-E4B5D8A4C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F82F5-6DC4-F64B-B8A4-5F85BAC86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4FB85-CEB8-4E46-9F66-A07F1F01E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23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A5EA3-E14F-6F42-9166-82246C8D7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80C6B-BD53-EC43-A311-950D72B95C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ECB2A-D9FC-2349-A8A5-98F4BA338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12A20-D775-CE46-9858-BAEA2FF39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5558F-F014-A14D-A6E4-3D8B0AE09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45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D75FC-F3A8-2744-90A0-3E75C75FB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3F6616-6816-8244-86C8-197602E8E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5F534-0626-A24A-A668-3FA2316D5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DF732-C480-C44E-B2FE-CC31C9FB5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C7E31-626F-E947-9818-2A37FBC3B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73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FAE30-B744-0548-B4FD-5977FE865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C9B54-59A7-6B4C-BCAD-738D883DF0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E302E8-6F3F-0A48-8E75-505124A2E8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F8F91-1A3A-2C47-A137-D017BFE7D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21274-83D9-304E-928C-C7743A3B9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C4398C-7985-1942-BE6B-2FE264186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373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B9E22-E6A4-4A42-82FF-C8AD4D92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E8A6D1-AC48-7140-80F9-1C1C34B4B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2B44EE-3E44-9A4D-A00F-AAE190F64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DE4F92-3285-B642-9EF1-EBEF12B1CA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59691-C73B-F149-9C99-E3751E5713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DDDFBF-5FD3-E140-9F63-26DEA3D40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854854-4CC2-6247-BEB2-87613CD14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CF1584-0EFF-8D4D-A1DA-57C587DA2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822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D6A20-A9EC-7E46-9772-1AFF99C9B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EA4BD6-9E8B-A142-865A-BEEB1B353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B3E137-A1DF-6B4E-94E0-742161212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979868-75F0-F74F-90F2-453549987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6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471BFC-1AEA-DB4D-83E5-77BE2CAF6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7F4FE-06A0-824B-BE3A-E9B231F55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5BB006-754D-244F-A5EA-4BD2EB242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187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238BB-BB6D-3944-9BA8-9BE88E339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6DEEB-1156-BC42-8687-7E9CBE705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BCE5A-0FBF-204E-A6A7-28D4E5C68D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1AF742-5AFB-9349-A84A-D9175C9FF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6C3847-7C7B-5042-91F9-18D93573B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9593D-DBFD-A044-8C57-68615CD6A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52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64ADE-9862-F044-A13C-36789A8F2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B8C17A-05CC-634B-83C6-F14BDA5051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F4A00-06CD-0D46-B9E2-C382F9CF4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970041-EE22-2C43-9EF1-1664305FB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7F2BF9-2DC3-AF4F-9EE4-49353DF16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2E0B06-6880-1247-870F-D18A2FA70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15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048F-9D60-544A-BCE1-67239208B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881CE-465C-954C-B419-AD4232B185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4BE2B-0596-814C-AF8C-A818C43A8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B1AE5-970B-6A42-8489-FA5F4396F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3FAD52-BB93-CC47-A5DD-1F1BD79F1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3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F35CB9-8451-1447-BC36-C104FB34F5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7A3D6E-764A-274E-86F1-3D4F8B8A6B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16AAD-053B-1B4F-A33B-B35DF8A33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8C649-9949-B849-930F-BF032C27B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EC56E-D976-F447-BD77-E6A7522F2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58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>
                <a:alpha val="5000"/>
              </a:srgbClr>
            </a:gs>
            <a:gs pos="40000">
              <a:schemeClr val="bg1">
                <a:alpha val="35000"/>
              </a:schemeClr>
            </a:gs>
            <a:gs pos="60000">
              <a:schemeClr val="bg1">
                <a:alpha val="35000"/>
              </a:schemeClr>
            </a:gs>
            <a:gs pos="100000">
              <a:srgbClr val="FFC000">
                <a:alpha val="5000"/>
              </a:srgbClr>
            </a:gs>
          </a:gsLst>
          <a:lin ang="6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22B57B-81C1-D348-8D99-EF8FF64D1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41C3F8-2221-D04F-B6EB-A1313F599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8CFEC-291E-7945-BC01-0A3E4E045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F95F5-ABDD-7048-AD76-07C7B4DD07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08A35-2284-0B45-9153-0075A941F6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28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20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8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72CA55-BD5F-934E-8A83-CBA622BE7EAD}"/>
              </a:ext>
            </a:extLst>
          </p:cNvPr>
          <p:cNvSpPr/>
          <p:nvPr/>
        </p:nvSpPr>
        <p:spPr>
          <a:xfrm>
            <a:off x="695400" y="3303712"/>
            <a:ext cx="10801200" cy="2215991"/>
          </a:xfrm>
          <a:prstGeom prst="rect">
            <a:avLst/>
          </a:prstGeom>
        </p:spPr>
        <p:txBody>
          <a:bodyPr wrap="square">
            <a:normAutofit fontScale="88000"/>
          </a:bodyPr>
          <a:lstStyle/>
          <a:p>
            <a:pPr algn="ctr"/>
            <a:r>
              <a:rPr lang="en-US" altLang="en-US" sz="3200" b="1" dirty="0">
                <a:solidFill>
                  <a:srgbClr val="00B0F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Рециклинг сбросного тепла посредством применения наножидкостных каналов </a:t>
            </a:r>
            <a:endParaRPr lang="en-US" altLang="en-US" dirty="0">
              <a:solidFill>
                <a:schemeClr val="accent2">
                  <a:lumMod val="7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altLang="en-US" dirty="0">
              <a:solidFill>
                <a:schemeClr val="accent2">
                  <a:lumMod val="7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altLang="en-US" dirty="0">
              <a:solidFill>
                <a:schemeClr val="accent2">
                  <a:lumMod val="7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altLang="en-US" dirty="0">
              <a:solidFill>
                <a:schemeClr val="accent2">
                  <a:lumMod val="7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altLang="en-US" sz="2000" b="1" dirty="0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Иевген Недрыгайлов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471D2B-D9CE-5547-98D6-C3F889BC21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8086" y="620688"/>
            <a:ext cx="2355828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484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DB004E6-6D34-DE4B-85FD-5543FF6DCDA9}"/>
              </a:ext>
            </a:extLst>
          </p:cNvPr>
          <p:cNvSpPr txBox="1">
            <a:spLocks/>
          </p:cNvSpPr>
          <p:nvPr/>
        </p:nvSpPr>
        <p:spPr>
          <a:xfrm>
            <a:off x="402779" y="341925"/>
            <a:ext cx="11045707" cy="7108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err="1">
                <a:solidFill>
                  <a:schemeClr val="accent1"/>
                </a:solidFill>
              </a:rPr>
              <a:t/>
            </a:r>
            <a:r>
              <a:rPr lang="fr-FR" sz="4000" b="1" dirty="0">
                <a:solidFill>
                  <a:schemeClr val="accent1"/>
                </a:solidFill>
              </a:rPr>
              <a:t/>
            </a:r>
            <a:r>
              <a:rPr lang="fr-FR" sz="4000" b="1" dirty="0" err="1">
                <a:solidFill>
                  <a:schemeClr val="accent1"/>
                </a:solidFill>
              </a:rPr>
              <a:t>Перед началом программы Pionneer</a:t>
            </a:r>
            <a:r>
              <a:rPr lang="fr-FR" sz="4000" b="1" dirty="0">
                <a:solidFill>
                  <a:schemeClr val="accent1"/>
                </a:solidFill>
              </a:rPr>
              <a:t/>
            </a:r>
            <a:r>
              <a:rPr lang="fr-FR" sz="4000" b="1" dirty="0" err="1">
                <a:solidFill>
                  <a:schemeClr val="accent1"/>
                </a:solidFill>
              </a:rPr>
              <a:t/>
            </a:r>
            <a:r>
              <a:rPr lang="fr-FR" sz="4000" b="1" dirty="0">
                <a:solidFill>
                  <a:schemeClr val="accent1"/>
                </a:solidFill>
              </a:rPr>
              <a:t/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4DAA5B-E0BD-C84C-B082-358A80E85BC7}"/>
              </a:ext>
            </a:extLst>
          </p:cNvPr>
          <p:cNvSpPr txBox="1"/>
          <p:nvPr/>
        </p:nvSpPr>
        <p:spPr>
          <a:xfrm>
            <a:off x="864000" y="1188000"/>
            <a:ext cx="6868034" cy="461665"/>
          </a:xfrm>
          <a:prstGeom prst="rect">
            <a:avLst/>
          </a:prstGeom>
          <a:noFill/>
        </p:spPr>
        <p:txBody>
          <a:bodyPr wrap="none" rtlCol="0">
            <a:normAutofit fontScale="96000"/>
          </a:bodyPr>
          <a:lstStyle/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Мы имели чёткое представление о существующей проблеме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7D7BD3-3742-E344-A5B0-B3B732B642FC}"/>
              </a:ext>
            </a:extLst>
          </p:cNvPr>
          <p:cNvSpPr txBox="1"/>
          <p:nvPr/>
        </p:nvSpPr>
        <p:spPr>
          <a:xfrm>
            <a:off x="4537649" y="4600535"/>
            <a:ext cx="1524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OurWorldInData.org/energy</a:t>
            </a:r>
            <a:r>
              <a:rPr lang="en-US" sz="800" dirty="0">
                <a:latin typeface="Open Sans" pitchFamily="2" charset="0"/>
                <a:ea typeface="Open Sans" pitchFamily="2" charset="0"/>
                <a:cs typeface="Open Sans" pitchFamily="2" charset="0"/>
              </a:rPr>
              <a:t/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3F3335-5F57-024D-BC89-2D8551E3D7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044" y="1941484"/>
            <a:ext cx="4820865" cy="2520000"/>
          </a:xfrm>
          <a:prstGeom prst="rect">
            <a:avLst/>
          </a:prstGeom>
        </p:spPr>
      </p:pic>
      <p:sp>
        <p:nvSpPr>
          <p:cNvPr id="12" name="Перевод подписи 12"/>
          <p:cNvSpPr txBox="1"/>
          <p:nvPr/>
        </p:nvSpPr>
        <p:spPr>
          <a:xfrm>
            <a:off x="5074893" y="2006693"/>
            <a:ext cx="584127" cy="22751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500" dirty="0">
                <a:solidFill>
                  <a:srgbClr val="000000"/>
                </a:solidFill>
              </a:rPr>
              <a:t>Прочие возобновляемые источники энергии</a:t>
            </a:r>
          </a:p>
        </p:txBody>
      </p:sp>
      <p:sp>
        <p:nvSpPr>
          <p:cNvPr id="13" name="Перевод подписи 13"/>
          <p:cNvSpPr txBox="1"/>
          <p:nvPr/>
        </p:nvSpPr>
        <p:spPr>
          <a:xfrm>
            <a:off x="4785003" y="2137113"/>
            <a:ext cx="874017" cy="18113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648" dirty="0">
                <a:solidFill>
                  <a:srgbClr val="9B522B"/>
                </a:solidFill>
              </a:rPr>
              <a:t>Современные биотоплива</a:t>
            </a:r>
          </a:p>
        </p:txBody>
      </p:sp>
      <p:sp>
        <p:nvSpPr>
          <p:cNvPr id="14" name="Перевод подписи 14"/>
          <p:cNvSpPr txBox="1"/>
          <p:nvPr/>
        </p:nvSpPr>
        <p:spPr>
          <a:xfrm>
            <a:off x="875841" y="2171892"/>
            <a:ext cx="624712" cy="16954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587" dirty="0">
                <a:solidFill>
                  <a:srgbClr val="676767"/>
                </a:solidFill>
              </a:rPr>
              <a:t>160 000 ТВт·ч</a:t>
            </a:r>
          </a:p>
        </p:txBody>
      </p:sp>
      <p:sp>
        <p:nvSpPr>
          <p:cNvPr id="15" name="Перевод подписи 15"/>
          <p:cNvSpPr txBox="1"/>
          <p:nvPr/>
        </p:nvSpPr>
        <p:spPr>
          <a:xfrm>
            <a:off x="5087938" y="2232754"/>
            <a:ext cx="507306" cy="168096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601" dirty="0">
                <a:solidFill>
                  <a:srgbClr val="000000"/>
                </a:solidFill>
              </a:rPr>
              <a:t>Солнечная энергия</a:t>
            </a:r>
          </a:p>
        </p:txBody>
      </p:sp>
      <p:sp>
        <p:nvSpPr>
          <p:cNvPr id="16" name="Перевод подписи 16"/>
          <p:cNvSpPr txBox="1"/>
          <p:nvPr/>
        </p:nvSpPr>
        <p:spPr>
          <a:xfrm>
            <a:off x="4785003" y="2318252"/>
            <a:ext cx="739218" cy="18113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648" dirty="0">
                <a:solidFill>
                  <a:srgbClr val="012A5C"/>
                </a:solidFill>
              </a:rPr>
              <a:t>Ветровая энергия</a:t>
            </a:r>
          </a:p>
        </p:txBody>
      </p:sp>
      <p:sp>
        <p:nvSpPr>
          <p:cNvPr id="17" name="Перевод подписи 17"/>
          <p:cNvSpPr txBox="1"/>
          <p:nvPr/>
        </p:nvSpPr>
        <p:spPr>
          <a:xfrm>
            <a:off x="875841" y="2418240"/>
            <a:ext cx="624712" cy="168096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578" dirty="0">
                <a:solidFill>
                  <a:srgbClr val="676767"/>
                </a:solidFill>
              </a:rPr>
              <a:t>140 000 ТВт·ч</a:t>
            </a:r>
          </a:p>
        </p:txBody>
      </p:sp>
      <p:sp>
        <p:nvSpPr>
          <p:cNvPr id="18" name="Перевод подписи 18"/>
          <p:cNvSpPr txBox="1"/>
          <p:nvPr/>
        </p:nvSpPr>
        <p:spPr>
          <a:xfrm>
            <a:off x="4895161" y="2416791"/>
            <a:ext cx="692836" cy="168096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601" dirty="0">
                <a:solidFill>
                  <a:srgbClr val="2A6CBB"/>
                </a:solidFill>
              </a:rPr>
              <a:t>Гидроэнергетика</a:t>
            </a:r>
          </a:p>
        </p:txBody>
      </p:sp>
      <p:sp>
        <p:nvSpPr>
          <p:cNvPr id="19" name="Перевод подписи 19"/>
          <p:cNvSpPr txBox="1"/>
          <p:nvPr/>
        </p:nvSpPr>
        <p:spPr>
          <a:xfrm>
            <a:off x="4792251" y="2502289"/>
            <a:ext cx="716027" cy="176791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633" dirty="0">
                <a:solidFill>
                  <a:srgbClr val="00847E"/>
                </a:solidFill>
              </a:rPr>
              <a:t>Ядерная энергия</a:t>
            </a:r>
          </a:p>
        </p:txBody>
      </p:sp>
      <p:sp>
        <p:nvSpPr>
          <p:cNvPr id="20" name="Перевод подписи 20"/>
          <p:cNvSpPr txBox="1"/>
          <p:nvPr/>
        </p:nvSpPr>
        <p:spPr>
          <a:xfrm>
            <a:off x="4785003" y="2587786"/>
            <a:ext cx="734870" cy="18113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733" dirty="0">
                <a:solidFill>
                  <a:srgbClr val="6D3E91"/>
                </a:solidFill>
              </a:rPr>
              <a:t>Природный газ</a:t>
            </a:r>
          </a:p>
        </p:txBody>
      </p:sp>
      <p:sp>
        <p:nvSpPr>
          <p:cNvPr id="21" name="Перевод подписи 21"/>
          <p:cNvSpPr txBox="1"/>
          <p:nvPr/>
        </p:nvSpPr>
        <p:spPr>
          <a:xfrm>
            <a:off x="875841" y="2664589"/>
            <a:ext cx="624712" cy="173893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595" dirty="0">
                <a:solidFill>
                  <a:srgbClr val="676767"/>
                </a:solidFill>
              </a:rPr>
              <a:t>120 000 ТВт·ч</a:t>
            </a:r>
          </a:p>
        </p:txBody>
      </p:sp>
      <p:sp>
        <p:nvSpPr>
          <p:cNvPr id="22" name="Перевод подписи 22"/>
          <p:cNvSpPr txBox="1"/>
          <p:nvPr/>
        </p:nvSpPr>
        <p:spPr>
          <a:xfrm>
            <a:off x="875841" y="2918183"/>
            <a:ext cx="624712" cy="16954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587" dirty="0">
                <a:solidFill>
                  <a:srgbClr val="676767"/>
                </a:solidFill>
              </a:rPr>
              <a:t>100 000 ТВт·ч</a:t>
            </a:r>
          </a:p>
        </p:txBody>
      </p:sp>
      <p:sp>
        <p:nvSpPr>
          <p:cNvPr id="23" name="Перевод подписи 23"/>
          <p:cNvSpPr txBox="1"/>
          <p:nvPr/>
        </p:nvSpPr>
        <p:spPr>
          <a:xfrm>
            <a:off x="4779206" y="3136998"/>
            <a:ext cx="855174" cy="18548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0000"/>
              </a:lnSpc>
            </a:pPr>
            <a:r>
              <a:rPr lang="ru" sz="1089" dirty="0">
                <a:solidFill>
                  <a:srgbClr val="C15065"/>
                </a:solidFill>
              </a:rPr>
              <a:t>Нефть</a:t>
            </a:r>
          </a:p>
        </p:txBody>
      </p:sp>
      <p:sp>
        <p:nvSpPr>
          <p:cNvPr id="24" name="Перевод подписи 24"/>
          <p:cNvSpPr txBox="1"/>
          <p:nvPr/>
        </p:nvSpPr>
        <p:spPr>
          <a:xfrm>
            <a:off x="933819" y="3167429"/>
            <a:ext cx="566734" cy="173893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595" dirty="0">
                <a:solidFill>
                  <a:srgbClr val="676767"/>
                </a:solidFill>
              </a:rPr>
              <a:t>80 000 ТВт·ч</a:t>
            </a:r>
          </a:p>
        </p:txBody>
      </p:sp>
      <p:sp>
        <p:nvSpPr>
          <p:cNvPr id="25" name="Перевод подписи 25"/>
          <p:cNvSpPr txBox="1"/>
          <p:nvPr/>
        </p:nvSpPr>
        <p:spPr>
          <a:xfrm>
            <a:off x="933819" y="3671719"/>
            <a:ext cx="566734" cy="16954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587" dirty="0">
                <a:solidFill>
                  <a:srgbClr val="676767"/>
                </a:solidFill>
              </a:rPr>
              <a:t>60 000 ТВт·ч</a:t>
            </a:r>
          </a:p>
        </p:txBody>
      </p:sp>
      <p:sp>
        <p:nvSpPr>
          <p:cNvPr id="26" name="Перевод подписи 26"/>
          <p:cNvSpPr txBox="1"/>
          <p:nvPr/>
        </p:nvSpPr>
        <p:spPr>
          <a:xfrm>
            <a:off x="4798048" y="3760115"/>
            <a:ext cx="888511" cy="172443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0000"/>
              </a:lnSpc>
            </a:pPr>
            <a:r>
              <a:rPr lang="ru" sz="1012" dirty="0">
                <a:solidFill>
                  <a:srgbClr val="883039"/>
                </a:solidFill>
              </a:rPr>
              <a:t>Уголь</a:t>
            </a:r>
          </a:p>
        </p:txBody>
      </p:sp>
      <p:sp>
        <p:nvSpPr>
          <p:cNvPr id="27" name="Перевод подписи 27"/>
          <p:cNvSpPr txBox="1"/>
          <p:nvPr/>
        </p:nvSpPr>
        <p:spPr>
          <a:xfrm>
            <a:off x="933819" y="3920966"/>
            <a:ext cx="566734" cy="16954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587" dirty="0">
                <a:solidFill>
                  <a:srgbClr val="676767"/>
                </a:solidFill>
              </a:rPr>
              <a:t>40 000 ТВт·ч</a:t>
            </a:r>
          </a:p>
        </p:txBody>
      </p:sp>
      <p:sp>
        <p:nvSpPr>
          <p:cNvPr id="28" name="Перевод подписи 28"/>
          <p:cNvSpPr txBox="1"/>
          <p:nvPr/>
        </p:nvSpPr>
        <p:spPr>
          <a:xfrm>
            <a:off x="5082140" y="4091961"/>
            <a:ext cx="604419" cy="160851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0000"/>
              </a:lnSpc>
            </a:pPr>
            <a:r>
              <a:rPr lang="ru" sz="500" dirty="0">
                <a:solidFill>
                  <a:srgbClr val="000000"/>
                </a:solidFill>
              </a:rPr>
              <a:t>Традиционная биомасса</a:t>
            </a:r>
          </a:p>
        </p:txBody>
      </p:sp>
      <p:sp>
        <p:nvSpPr>
          <p:cNvPr id="29" name="Перевод подписи 29"/>
          <p:cNvSpPr txBox="1"/>
          <p:nvPr/>
        </p:nvSpPr>
        <p:spPr>
          <a:xfrm>
            <a:off x="1175877" y="4183255"/>
            <a:ext cx="656600" cy="17824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046" dirty="0">
                <a:solidFill>
                  <a:srgbClr val="676767"/>
                </a:solidFill>
              </a:rPr>
              <a:t>0 ТВт·ч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BF98384-492B-F643-A6C7-0E0E8B9B73E0}"/>
              </a:ext>
            </a:extLst>
          </p:cNvPr>
          <p:cNvGrpSpPr>
            <a:grpSpLocks noChangeAspect="1"/>
          </p:cNvGrpSpPr>
          <p:nvPr/>
        </p:nvGrpSpPr>
        <p:grpSpPr>
          <a:xfrm>
            <a:off x="6584990" y="2205000"/>
            <a:ext cx="4889846" cy="2448000"/>
            <a:chOff x="6710172" y="1769442"/>
            <a:chExt cx="4427570" cy="3300000"/>
          </a:xfrm>
        </p:grpSpPr>
        <p:graphicFrame>
          <p:nvGraphicFramePr>
            <p:cNvPr id="8" name="Chart 7">
              <a:extLst>
                <a:ext uri="{FF2B5EF4-FFF2-40B4-BE49-F238E27FC236}">
                  <a16:creationId xmlns:a16="http://schemas.microsoft.com/office/drawing/2014/main" id="{A752BAB0-1862-1049-8EB3-27B86472504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5921514"/>
                </p:ext>
              </p:extLst>
            </p:nvPr>
          </p:nvGraphicFramePr>
          <p:xfrm>
            <a:off x="6710172" y="1769442"/>
            <a:ext cx="4427570" cy="3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F477597-C350-084C-BD97-6BD963F6D6D4}"/>
                </a:ext>
              </a:extLst>
            </p:cNvPr>
            <p:cNvSpPr txBox="1"/>
            <p:nvPr/>
          </p:nvSpPr>
          <p:spPr>
            <a:xfrm>
              <a:off x="8193602" y="3031164"/>
              <a:ext cx="730354" cy="509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66 %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027195C-395F-1240-B76D-0F181ADA6F5C}"/>
                </a:ext>
              </a:extLst>
            </p:cNvPr>
            <p:cNvSpPr txBox="1"/>
            <p:nvPr/>
          </p:nvSpPr>
          <p:spPr>
            <a:xfrm>
              <a:off x="9300495" y="2610559"/>
              <a:ext cx="730354" cy="509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34 %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D5218FE0-4D2E-7B40-AE2C-4641DA9CBA09}"/>
              </a:ext>
            </a:extLst>
          </p:cNvPr>
          <p:cNvSpPr txBox="1"/>
          <p:nvPr/>
        </p:nvSpPr>
        <p:spPr>
          <a:xfrm>
            <a:off x="1517039" y="4955030"/>
            <a:ext cx="5261248" cy="114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ea typeface="Open Sans" pitchFamily="2" charset="0"/>
                <a:cs typeface="Open Sans" pitchFamily="2" charset="0"/>
              </a:rPr>
              <a:t>Истощение наших ресурсов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ea typeface="Open Sans" pitchFamily="2" charset="0"/>
                <a:cs typeface="Open Sans" pitchFamily="2" charset="0"/>
              </a:rPr>
              <a:t>Влияние на окружающую среду</a:t>
            </a:r>
          </a:p>
        </p:txBody>
      </p:sp>
    </p:spTree>
    <p:extLst>
      <p:ext uri="{BB962C8B-B14F-4D97-AF65-F5344CB8AC3E}">
        <p14:creationId xmlns:p14="http://schemas.microsoft.com/office/powerpoint/2010/main" val="318709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2">
            <a:extLst>
              <a:ext uri="{FF2B5EF4-FFF2-40B4-BE49-F238E27FC236}">
                <a16:creationId xmlns:a16="http://schemas.microsoft.com/office/drawing/2014/main" id="{8C876F2B-B42C-9C47-B88E-4CA18EB7514A}"/>
              </a:ext>
            </a:extLst>
          </p:cNvPr>
          <p:cNvSpPr txBox="1">
            <a:spLocks/>
          </p:cNvSpPr>
          <p:nvPr/>
        </p:nvSpPr>
        <p:spPr>
          <a:xfrm>
            <a:off x="402779" y="341925"/>
            <a:ext cx="11045707" cy="7108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err="1">
                <a:solidFill>
                  <a:schemeClr val="accent1"/>
                </a:solidFill>
              </a:rPr>
              <a:t/>
            </a:r>
            <a:r>
              <a:rPr lang="fr-FR" sz="4000" b="1" dirty="0">
                <a:solidFill>
                  <a:schemeClr val="accent1"/>
                </a:solidFill>
              </a:rPr>
              <a:t/>
            </a:r>
            <a:r>
              <a:rPr lang="fr-FR" sz="4000" b="1" dirty="0" err="1">
                <a:solidFill>
                  <a:schemeClr val="accent1"/>
                </a:solidFill>
              </a:rPr>
              <a:t>Перед началом программы Pionneer</a:t>
            </a:r>
            <a:r>
              <a:rPr lang="fr-FR" sz="4000" b="1" dirty="0">
                <a:solidFill>
                  <a:schemeClr val="accent1"/>
                </a:solidFill>
              </a:rPr>
              <a:t/>
            </a:r>
            <a:r>
              <a:rPr lang="fr-FR" sz="4000" b="1" dirty="0" err="1">
                <a:solidFill>
                  <a:schemeClr val="accent1"/>
                </a:solidFill>
              </a:rPr>
              <a:t/>
            </a:r>
            <a:r>
              <a:rPr lang="fr-FR" sz="4000" b="1" dirty="0">
                <a:solidFill>
                  <a:schemeClr val="accent1"/>
                </a:solidFill>
              </a:rPr>
              <a:t/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B4B491-6C39-2645-9757-FA76CB80F693}"/>
              </a:ext>
            </a:extLst>
          </p:cNvPr>
          <p:cNvSpPr txBox="1"/>
          <p:nvPr/>
        </p:nvSpPr>
        <p:spPr>
          <a:xfrm>
            <a:off x="864000" y="1188000"/>
            <a:ext cx="9182770" cy="461665"/>
          </a:xfrm>
          <a:prstGeom prst="rect">
            <a:avLst/>
          </a:prstGeom>
          <a:noFill/>
        </p:spPr>
        <p:txBody>
          <a:bodyPr wrap="none" rtlCol="0">
            <a:normAutofit fontScale="84000"/>
          </a:bodyPr>
          <a:lstStyle/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Мы возлагали надежду на то, что наши исследования помогут найти решения этой проблемы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F0FC5A0-1A9E-1D4F-AA14-33280A7CFBA9}"/>
              </a:ext>
            </a:extLst>
          </p:cNvPr>
          <p:cNvGrpSpPr>
            <a:grpSpLocks noChangeAspect="1"/>
          </p:cNvGrpSpPr>
          <p:nvPr/>
        </p:nvGrpSpPr>
        <p:grpSpPr>
          <a:xfrm>
            <a:off x="1082143" y="2121003"/>
            <a:ext cx="1986740" cy="3960000"/>
            <a:chOff x="903421" y="1500778"/>
            <a:chExt cx="2056575" cy="409919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745B0B8-2A48-3248-A0E0-F88BF05901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51996" y="4591972"/>
              <a:ext cx="1008000" cy="1008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46D9996-1617-D548-8D0C-7BD02D0BF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51996" y="3558746"/>
              <a:ext cx="1008000" cy="10080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C65BFCA-9649-AC44-BF72-D36847F39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51996" y="2525520"/>
              <a:ext cx="1008000" cy="10080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3412F1E-E766-E24F-BA76-3A6E147BC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51996" y="1500778"/>
              <a:ext cx="1008000" cy="10080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63A6D51-A67D-DA4E-AA43-B44E34FE7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3421" y="4591972"/>
              <a:ext cx="1008000" cy="1008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DF24103-AD95-6B4E-B00A-4B9A964AD7C9}"/>
                </a:ext>
              </a:extLst>
            </p:cNvPr>
            <p:cNvPicPr>
              <a:picLocks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3421" y="3561574"/>
              <a:ext cx="1008000" cy="10080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2739E9B-BFE0-E448-A662-7344D55BE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3421" y="2531176"/>
              <a:ext cx="1007440" cy="100800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0A26754-D61D-8541-8B81-3FBD89E1A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3421" y="1500778"/>
              <a:ext cx="1007440" cy="100800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B6A680B-DC56-A144-ABA3-6905F4DFCD96}"/>
              </a:ext>
            </a:extLst>
          </p:cNvPr>
          <p:cNvGrpSpPr>
            <a:grpSpLocks noChangeAspect="1"/>
          </p:cNvGrpSpPr>
          <p:nvPr/>
        </p:nvGrpSpPr>
        <p:grpSpPr>
          <a:xfrm>
            <a:off x="4681295" y="3201003"/>
            <a:ext cx="2223275" cy="2880000"/>
            <a:chOff x="4243638" y="2001950"/>
            <a:chExt cx="2223275" cy="2880000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A33D580-D9D2-5743-ACDE-013868999D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43638" y="2001950"/>
              <a:ext cx="2223275" cy="2880000"/>
            </a:xfrm>
            <a:prstGeom prst="rect">
              <a:avLst/>
            </a:prstGeom>
          </p:spPr>
        </p:pic>
        <p:sp>
          <p:nvSpPr>
            <p:cNvPr id="32" name="Перевод подписи 32"/>
            <p:cNvSpPr txBox="1"/>
            <p:nvPr/>
          </p:nvSpPr>
          <p:spPr>
            <a:xfrm>
              <a:off x="4260566" y="4352165"/>
              <a:ext cx="1986276" cy="456516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" sz="1621" dirty="0">
                  <a:solidFill>
                    <a:srgbClr val="151414"/>
                  </a:solidFill>
                </a:rPr>
                <a:t>Зарядка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281024F-049F-0441-88C6-03CDB332E610}"/>
                    </a:ext>
                  </a:extLst>
                </p:cNvPr>
                <p:cNvSpPr txBox="1"/>
                <p:nvPr/>
              </p:nvSpPr>
              <p:spPr>
                <a:xfrm>
                  <a:off x="4777329" y="2001950"/>
                  <a:ext cx="115589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sv-SE" sz="20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  <m:r>
                          <a:rPr lang="sv-SE" sz="20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&gt; </m:t>
                        </m:r>
                        <m:r>
                          <a:rPr lang="sv-SE" sz="20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oMath>
                    </m:oMathPara>
                  </a14:m>
                  <a:endParaRPr lang="en-US" sz="2000" b="1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613FCCC-F6B2-0240-9DBD-46B7133A55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7329" y="2001950"/>
                  <a:ext cx="1155894" cy="400110"/>
                </a:xfrm>
                <a:prstGeom prst="rect">
                  <a:avLst/>
                </a:prstGeom>
                <a:blipFill>
                  <a:blip r:embed="rId11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507CB7E-2D9B-EB44-849E-CA57E8899DF8}"/>
              </a:ext>
            </a:extLst>
          </p:cNvPr>
          <p:cNvGrpSpPr>
            <a:grpSpLocks noChangeAspect="1"/>
          </p:cNvGrpSpPr>
          <p:nvPr/>
        </p:nvGrpSpPr>
        <p:grpSpPr>
          <a:xfrm>
            <a:off x="8741200" y="3201003"/>
            <a:ext cx="2007266" cy="2880000"/>
            <a:chOff x="8003806" y="2001950"/>
            <a:chExt cx="2007266" cy="2880000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93C2DE3-4DA3-1D45-8802-A1BAC14915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03806" y="2001950"/>
              <a:ext cx="2007266" cy="2880000"/>
            </a:xfrm>
            <a:prstGeom prst="rect">
              <a:avLst/>
            </a:prstGeom>
          </p:spPr>
        </p:pic>
        <p:sp>
          <p:nvSpPr>
            <p:cNvPr id="33" name="Перевод подписи 33"/>
            <p:cNvSpPr txBox="1"/>
            <p:nvPr/>
          </p:nvSpPr>
          <p:spPr>
            <a:xfrm>
              <a:off x="8048913" y="4245081"/>
              <a:ext cx="1742261" cy="479060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" sz="2812" dirty="0">
                  <a:solidFill>
                    <a:srgbClr val="151414"/>
                  </a:solidFill>
                </a:rPr>
                <a:t>Разрядка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A0FE89F6-A88C-F444-BC84-9D77BD887B9F}"/>
                    </a:ext>
                  </a:extLst>
                </p:cNvPr>
                <p:cNvSpPr txBox="1"/>
                <p:nvPr/>
              </p:nvSpPr>
              <p:spPr>
                <a:xfrm>
                  <a:off x="8286496" y="2001950"/>
                  <a:ext cx="109978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sv-SE" sz="20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  <m:r>
                          <a:rPr lang="sv-SE" sz="20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 </m:t>
                        </m:r>
                        <m:r>
                          <a:rPr lang="sv-SE" sz="20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oMath>
                    </m:oMathPara>
                  </a14:m>
                  <a:endParaRPr lang="en-US" sz="2000" b="1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E85023C-AFFC-B74D-885B-10811B0750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6496" y="2001950"/>
                  <a:ext cx="1099788" cy="400110"/>
                </a:xfrm>
                <a:prstGeom prst="rect">
                  <a:avLst/>
                </a:prstGeom>
                <a:blipFill>
                  <a:blip r:embed="rId13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Pentagon 28">
            <a:extLst>
              <a:ext uri="{FF2B5EF4-FFF2-40B4-BE49-F238E27FC236}">
                <a16:creationId xmlns:a16="http://schemas.microsoft.com/office/drawing/2014/main" id="{C79534BA-771E-EC46-B503-AA26A4FFC165}"/>
              </a:ext>
            </a:extLst>
          </p:cNvPr>
          <p:cNvSpPr/>
          <p:nvPr/>
        </p:nvSpPr>
        <p:spPr>
          <a:xfrm>
            <a:off x="4591825" y="1969852"/>
            <a:ext cx="1887602" cy="623362"/>
          </a:xfrm>
          <a:prstGeom prst="homePlate">
            <a:avLst>
              <a:gd name="adj" fmla="val 32742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6000"/>
          </a:bodyPr>
          <a:lstStyle/>
          <a:p>
            <a:pPr algn="ctr"/>
            <a:r>
              <a:rPr lang="en-US" sz="2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1. Утилизация</a:t>
            </a:r>
          </a:p>
        </p:txBody>
      </p:sp>
      <p:sp>
        <p:nvSpPr>
          <p:cNvPr id="30" name="Pentagon 29">
            <a:extLst>
              <a:ext uri="{FF2B5EF4-FFF2-40B4-BE49-F238E27FC236}">
                <a16:creationId xmlns:a16="http://schemas.microsoft.com/office/drawing/2014/main" id="{07A8A204-C018-8A4B-BFB5-A8986653D08B}"/>
              </a:ext>
            </a:extLst>
          </p:cNvPr>
          <p:cNvSpPr/>
          <p:nvPr/>
        </p:nvSpPr>
        <p:spPr>
          <a:xfrm>
            <a:off x="6718967" y="1970462"/>
            <a:ext cx="1887602" cy="623362"/>
          </a:xfrm>
          <a:prstGeom prst="homePlate">
            <a:avLst>
              <a:gd name="adj" fmla="val 32742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6000"/>
          </a:bodyPr>
          <a:lstStyle/>
          <a:p>
            <a:pPr algn="ctr"/>
            <a:r>
              <a:rPr lang="en-US" sz="2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2. Хранилище</a:t>
            </a:r>
          </a:p>
        </p:txBody>
      </p:sp>
      <p:sp>
        <p:nvSpPr>
          <p:cNvPr id="31" name="Pentagon 30">
            <a:extLst>
              <a:ext uri="{FF2B5EF4-FFF2-40B4-BE49-F238E27FC236}">
                <a16:creationId xmlns:a16="http://schemas.microsoft.com/office/drawing/2014/main" id="{49CFCEEF-BB39-AE45-AB0A-1CB9B7FFE88B}"/>
              </a:ext>
            </a:extLst>
          </p:cNvPr>
          <p:cNvSpPr/>
          <p:nvPr/>
        </p:nvSpPr>
        <p:spPr>
          <a:xfrm>
            <a:off x="8889174" y="1969852"/>
            <a:ext cx="1887602" cy="623362"/>
          </a:xfrm>
          <a:prstGeom prst="homePlate">
            <a:avLst>
              <a:gd name="adj" fmla="val 32742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6000"/>
          </a:bodyPr>
          <a:lstStyle/>
          <a:p>
            <a:pPr algn="ctr"/>
            <a:r>
              <a:rPr lang="en-US" sz="2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3. Использование</a:t>
            </a:r>
          </a:p>
        </p:txBody>
      </p:sp>
    </p:spTree>
    <p:extLst>
      <p:ext uri="{BB962C8B-B14F-4D97-AF65-F5344CB8AC3E}">
        <p14:creationId xmlns:p14="http://schemas.microsoft.com/office/powerpoint/2010/main" val="214813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">
            <a:extLst>
              <a:ext uri="{FF2B5EF4-FFF2-40B4-BE49-F238E27FC236}">
                <a16:creationId xmlns:a16="http://schemas.microsoft.com/office/drawing/2014/main" id="{7F0A680B-9E73-DA47-AED1-A3E55B4312CB}"/>
              </a:ext>
            </a:extLst>
          </p:cNvPr>
          <p:cNvSpPr txBox="1">
            <a:spLocks/>
          </p:cNvSpPr>
          <p:nvPr/>
        </p:nvSpPr>
        <p:spPr>
          <a:xfrm>
            <a:off x="402779" y="341925"/>
            <a:ext cx="11045707" cy="7108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err="1">
                <a:solidFill>
                  <a:schemeClr val="accent1"/>
                </a:solidFill>
              </a:rPr>
              <a:t/>
            </a:r>
            <a:r>
              <a:rPr lang="fr-FR" sz="4000" b="1" dirty="0">
                <a:solidFill>
                  <a:schemeClr val="accent1"/>
                </a:solidFill>
              </a:rPr>
              <a:t/>
            </a:r>
            <a:r>
              <a:rPr lang="fr-FR" sz="4000" b="1" dirty="0" err="1">
                <a:solidFill>
                  <a:schemeClr val="accent1"/>
                </a:solidFill>
              </a:rPr>
              <a:t>Перед началом программы Pionneer</a:t>
            </a:r>
            <a:r>
              <a:rPr lang="fr-FR" sz="4000" b="1" dirty="0">
                <a:solidFill>
                  <a:schemeClr val="accent1"/>
                </a:solidFill>
              </a:rPr>
              <a:t/>
            </a:r>
            <a:r>
              <a:rPr lang="fr-FR" sz="4000" b="1" dirty="0" err="1">
                <a:solidFill>
                  <a:schemeClr val="accent1"/>
                </a:solidFill>
              </a:rPr>
              <a:t/>
            </a:r>
            <a:r>
              <a:rPr lang="fr-FR" sz="4000" b="1" dirty="0">
                <a:solidFill>
                  <a:schemeClr val="accent1"/>
                </a:solidFill>
              </a:rPr>
              <a:t/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170093-3ECE-0A43-BD86-5E6F03263826}"/>
              </a:ext>
            </a:extLst>
          </p:cNvPr>
          <p:cNvSpPr txBox="1"/>
          <p:nvPr/>
        </p:nvSpPr>
        <p:spPr>
          <a:xfrm>
            <a:off x="864001" y="1188000"/>
            <a:ext cx="10584486" cy="131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/>
            </a:r>
            <a:r>
              <a:rPr lang="en-US" sz="2800" u="sng" dirty="0">
                <a:solidFill>
                  <a:schemeClr val="accent2">
                    <a:lumMod val="75000"/>
                  </a:schemeClr>
                </a:solidFill>
              </a:rPr>
              <a:t/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/>
            </a:r>
            <a:r>
              <a:rPr lang="en-US" sz="2800" u="sng" dirty="0">
                <a:solidFill>
                  <a:schemeClr val="accent2">
                    <a:lumMod val="75000"/>
                  </a:schemeClr>
                </a:solidFill>
              </a:rPr>
              <a:t>У нас не было ни делового опыта, ни представления о том, как разработать продукт и вывести его на рынок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/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6325D22-9A53-6D47-BC81-E5CA314EE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479" y="2996952"/>
            <a:ext cx="2695042" cy="30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49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">
            <a:extLst>
              <a:ext uri="{FF2B5EF4-FFF2-40B4-BE49-F238E27FC236}">
                <a16:creationId xmlns:a16="http://schemas.microsoft.com/office/drawing/2014/main" id="{7F0A680B-9E73-DA47-AED1-A3E55B4312CB}"/>
              </a:ext>
            </a:extLst>
          </p:cNvPr>
          <p:cNvSpPr txBox="1">
            <a:spLocks/>
          </p:cNvSpPr>
          <p:nvPr/>
        </p:nvSpPr>
        <p:spPr>
          <a:xfrm>
            <a:off x="402779" y="341925"/>
            <a:ext cx="11045707" cy="7108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err="1">
                <a:solidFill>
                  <a:schemeClr val="accent1"/>
                </a:solidFill>
              </a:rPr>
              <a:t/>
            </a:r>
            <a:r>
              <a:rPr lang="fr-FR" sz="4000" b="1" dirty="0">
                <a:solidFill>
                  <a:schemeClr val="accent1"/>
                </a:solidFill>
              </a:rPr>
              <a:t/>
            </a:r>
            <a:r>
              <a:rPr lang="fr-FR" sz="4000" b="1" dirty="0" err="1">
                <a:solidFill>
                  <a:schemeClr val="accent1"/>
                </a:solidFill>
              </a:rPr>
              <a:t>После запуска программы Pionneer</a:t>
            </a:r>
            <a:r>
              <a:rPr lang="fr-FR" sz="4000" b="1" dirty="0">
                <a:solidFill>
                  <a:schemeClr val="accent1"/>
                </a:solidFill>
              </a:rPr>
              <a:t/>
            </a:r>
            <a:r>
              <a:rPr lang="fr-FR" sz="4000" b="1" dirty="0" err="1">
                <a:solidFill>
                  <a:schemeClr val="accent1"/>
                </a:solidFill>
              </a:rPr>
              <a:t/>
            </a:r>
            <a:r>
              <a:rPr lang="fr-FR" sz="4000" b="1" dirty="0">
                <a:solidFill>
                  <a:schemeClr val="accent1"/>
                </a:solidFill>
              </a:rPr>
              <a:t/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DA39AC-CB96-E643-94BA-02D3297EC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990" y="1784929"/>
            <a:ext cx="8070020" cy="4536000"/>
          </a:xfrm>
          <a:prstGeom prst="rect">
            <a:avLst/>
          </a:prstGeom>
        </p:spPr>
      </p:pic>
      <p:sp>
        <p:nvSpPr>
          <p:cNvPr id="25" name="Перевод подписи 25"/>
          <p:cNvSpPr txBox="1"/>
          <p:nvPr/>
        </p:nvSpPr>
        <p:spPr>
          <a:xfrm>
            <a:off x="6933454" y="1967586"/>
            <a:ext cx="1309474" cy="476939"/>
          </a:xfrm>
          <a:prstGeom prst="rect">
            <a:avLst/>
          </a:prstGeom>
          <a:solidFill>
            <a:srgbClr val="38B6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400" dirty="0">
                <a:solidFill>
                  <a:srgbClr val="010305"/>
                </a:solidFill>
              </a:rPr>
              <a:t>Клиентские отношения</a:t>
            </a:r>
          </a:p>
        </p:txBody>
      </p:sp>
      <p:sp>
        <p:nvSpPr>
          <p:cNvPr id="26" name="Перевод подписи 26"/>
          <p:cNvSpPr txBox="1"/>
          <p:nvPr/>
        </p:nvSpPr>
        <p:spPr>
          <a:xfrm>
            <a:off x="8699723" y="1967586"/>
            <a:ext cx="1309474" cy="527677"/>
          </a:xfrm>
          <a:prstGeom prst="rect">
            <a:avLst/>
          </a:prstGeom>
          <a:solidFill>
            <a:srgbClr val="38B6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549" dirty="0">
                <a:solidFill>
                  <a:srgbClr val="000203"/>
                </a:solidFill>
              </a:rPr>
              <a:t>Сегменты клиентов</a:t>
            </a:r>
          </a:p>
        </p:txBody>
      </p:sp>
      <p:sp>
        <p:nvSpPr>
          <p:cNvPr id="27" name="Перевод подписи 27"/>
          <p:cNvSpPr txBox="1"/>
          <p:nvPr/>
        </p:nvSpPr>
        <p:spPr>
          <a:xfrm>
            <a:off x="2375670" y="2038620"/>
            <a:ext cx="1228267" cy="730630"/>
          </a:xfrm>
          <a:prstGeom prst="rect">
            <a:avLst/>
          </a:prstGeom>
          <a:solidFill>
            <a:srgbClr val="38B6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489" dirty="0">
                <a:solidFill>
                  <a:srgbClr val="000304"/>
                </a:solidFill>
              </a:rPr>
              <a:t>Ключевые партнёры</a:t>
            </a:r>
          </a:p>
        </p:txBody>
      </p:sp>
      <p:sp>
        <p:nvSpPr>
          <p:cNvPr id="28" name="Перевод подписи 28"/>
          <p:cNvSpPr txBox="1"/>
          <p:nvPr/>
        </p:nvSpPr>
        <p:spPr>
          <a:xfrm>
            <a:off x="3867862" y="2119801"/>
            <a:ext cx="1116606" cy="659597"/>
          </a:xfrm>
          <a:prstGeom prst="rect">
            <a:avLst/>
          </a:prstGeom>
          <a:solidFill>
            <a:srgbClr val="38B6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180" dirty="0">
                <a:solidFill>
                  <a:srgbClr val="010507"/>
                </a:solidFill>
              </a:rPr>
              <a:t>Ключевые виды деятельности</a:t>
            </a:r>
          </a:p>
        </p:txBody>
      </p:sp>
      <p:sp>
        <p:nvSpPr>
          <p:cNvPr id="29" name="Перевод подписи 29"/>
          <p:cNvSpPr txBox="1"/>
          <p:nvPr/>
        </p:nvSpPr>
        <p:spPr>
          <a:xfrm>
            <a:off x="5583376" y="2119801"/>
            <a:ext cx="1167361" cy="537825"/>
          </a:xfrm>
          <a:prstGeom prst="rect">
            <a:avLst/>
          </a:prstGeom>
          <a:solidFill>
            <a:srgbClr val="38B6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395" dirty="0">
                <a:solidFill>
                  <a:srgbClr val="010406"/>
                </a:solidFill>
              </a:rPr>
              <a:t>Ценностное предложение</a:t>
            </a:r>
          </a:p>
        </p:txBody>
      </p:sp>
      <p:sp>
        <p:nvSpPr>
          <p:cNvPr id="30" name="Перевод подписи 30"/>
          <p:cNvSpPr txBox="1"/>
          <p:nvPr/>
        </p:nvSpPr>
        <p:spPr>
          <a:xfrm>
            <a:off x="3938919" y="3317224"/>
            <a:ext cx="1004945" cy="619006"/>
          </a:xfrm>
          <a:prstGeom prst="rect">
            <a:avLst/>
          </a:prstGeom>
          <a:solidFill>
            <a:srgbClr val="38B6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605" dirty="0">
                <a:solidFill>
                  <a:srgbClr val="010405"/>
                </a:solidFill>
              </a:rPr>
              <a:t>Ключевые ресурсы</a:t>
            </a:r>
          </a:p>
        </p:txBody>
      </p:sp>
      <p:sp>
        <p:nvSpPr>
          <p:cNvPr id="31" name="Перевод подписи 31"/>
          <p:cNvSpPr txBox="1"/>
          <p:nvPr/>
        </p:nvSpPr>
        <p:spPr>
          <a:xfrm>
            <a:off x="7045115" y="3327371"/>
            <a:ext cx="1126757" cy="355167"/>
          </a:xfrm>
          <a:prstGeom prst="rect">
            <a:avLst/>
          </a:prstGeom>
          <a:solidFill>
            <a:srgbClr val="38B6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316" b="1" dirty="0">
                <a:solidFill>
                  <a:srgbClr val="000203"/>
                </a:solidFill>
              </a:rPr>
              <a:t>Каналы сбыта</a:t>
            </a:r>
          </a:p>
        </p:txBody>
      </p:sp>
      <p:sp>
        <p:nvSpPr>
          <p:cNvPr id="32" name="Перевод подписи 32"/>
          <p:cNvSpPr txBox="1"/>
          <p:nvPr/>
        </p:nvSpPr>
        <p:spPr>
          <a:xfrm>
            <a:off x="2355368" y="4829224"/>
            <a:ext cx="2050495" cy="284134"/>
          </a:xfrm>
          <a:prstGeom prst="rect">
            <a:avLst/>
          </a:prstGeom>
          <a:solidFill>
            <a:srgbClr val="38B6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668" dirty="0">
                <a:solidFill>
                  <a:srgbClr val="000304"/>
                </a:solidFill>
              </a:rPr>
              <a:t>Структура затрат</a:t>
            </a:r>
          </a:p>
        </p:txBody>
      </p:sp>
      <p:sp>
        <p:nvSpPr>
          <p:cNvPr id="33" name="Перевод подписи 33"/>
          <p:cNvSpPr txBox="1"/>
          <p:nvPr/>
        </p:nvSpPr>
        <p:spPr>
          <a:xfrm>
            <a:off x="6273641" y="4819076"/>
            <a:ext cx="2446383" cy="294281"/>
          </a:xfrm>
          <a:prstGeom prst="rect">
            <a:avLst/>
          </a:prstGeom>
          <a:solidFill>
            <a:srgbClr val="38B6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727" dirty="0">
                <a:solidFill>
                  <a:srgbClr val="000304"/>
                </a:solidFill>
              </a:rPr>
              <a:t>Потоки доходов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170093-3ECE-0A43-BD86-5E6F03263826}"/>
              </a:ext>
            </a:extLst>
          </p:cNvPr>
          <p:cNvSpPr txBox="1"/>
          <p:nvPr/>
        </p:nvSpPr>
        <p:spPr>
          <a:xfrm>
            <a:off x="864001" y="1188000"/>
            <a:ext cx="10584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Мы изучили бизнес-модель Canvas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876A6B-30F6-7048-9522-717D9C5371E6}"/>
              </a:ext>
            </a:extLst>
          </p:cNvPr>
          <p:cNvSpPr txBox="1"/>
          <p:nvPr/>
        </p:nvSpPr>
        <p:spPr>
          <a:xfrm>
            <a:off x="2927648" y="3717032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41E74-6B89-2D46-A41A-DDC83F75784F}"/>
              </a:ext>
            </a:extLst>
          </p:cNvPr>
          <p:cNvSpPr txBox="1"/>
          <p:nvPr/>
        </p:nvSpPr>
        <p:spPr>
          <a:xfrm>
            <a:off x="4511824" y="242088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2B2389-83DB-BF4E-81E0-9D5034D13191}"/>
              </a:ext>
            </a:extLst>
          </p:cNvPr>
          <p:cNvSpPr txBox="1"/>
          <p:nvPr/>
        </p:nvSpPr>
        <p:spPr>
          <a:xfrm>
            <a:off x="4511823" y="3717032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✅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B110B-60D0-EA49-8C83-BF29DE9D0064}"/>
              </a:ext>
            </a:extLst>
          </p:cNvPr>
          <p:cNvSpPr txBox="1"/>
          <p:nvPr/>
        </p:nvSpPr>
        <p:spPr>
          <a:xfrm>
            <a:off x="7608168" y="2455189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6C0403-96AE-4944-8A8D-9B590913BF70}"/>
              </a:ext>
            </a:extLst>
          </p:cNvPr>
          <p:cNvSpPr txBox="1"/>
          <p:nvPr/>
        </p:nvSpPr>
        <p:spPr>
          <a:xfrm>
            <a:off x="9192344" y="3702022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✅</a:t>
            </a:r>
          </a:p>
        </p:txBody>
      </p:sp>
    </p:spTree>
    <p:extLst>
      <p:ext uri="{BB962C8B-B14F-4D97-AF65-F5344CB8AC3E}">
        <p14:creationId xmlns:p14="http://schemas.microsoft.com/office/powerpoint/2010/main" val="413366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5E68FC5-DF67-BC4B-B498-258D6E077F63}"/>
              </a:ext>
            </a:extLst>
          </p:cNvPr>
          <p:cNvSpPr txBox="1"/>
          <p:nvPr/>
        </p:nvSpPr>
        <p:spPr>
          <a:xfrm>
            <a:off x="540000" y="1152000"/>
            <a:ext cx="7411942" cy="338554"/>
          </a:xfrm>
          <a:prstGeom prst="rect">
            <a:avLst/>
          </a:prstGeom>
          <a:noFill/>
        </p:spPr>
        <p:txBody>
          <a:bodyPr wrap="square" numCol="1" rtlCol="0">
            <a:normAutofit fontScale="72000"/>
          </a:bodyPr>
          <a:lstStyle/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1600" dirty="0">
                <a:solidFill>
                  <a:prstClr val="black"/>
                </a:solidFill>
                <a:latin typeface="+mn-lt"/>
              </a:rPr>
              <a:t>Европейский рынок центров обработки данных насчитывает 1 050 дата‑центров, эксплуатируемых 304 поставщиками</a:t>
            </a:r>
            <a:r>
              <a:rPr lang="en-US" sz="1600" b="1" dirty="0">
                <a:solidFill>
                  <a:prstClr val="black"/>
                </a:solidFill>
                <a:latin typeface="+mn-lt"/>
              </a:rPr>
              <a:t/>
            </a:r>
            <a:r>
              <a:rPr lang="en-US" sz="1600" dirty="0">
                <a:solidFill>
                  <a:prstClr val="black"/>
                </a:solidFill>
                <a:latin typeface="+mn-lt"/>
              </a:rPr>
              <a:t/>
            </a:r>
            <a:endParaRPr kumimoji="0" lang="en-US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D95BBF-3C09-2743-BB1D-18FD85C90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5393" y="1495193"/>
            <a:ext cx="3780000" cy="3780000"/>
          </a:xfrm>
          <a:prstGeom prst="rect">
            <a:avLst/>
          </a:prstGeom>
        </p:spPr>
      </p:pic>
      <p:sp>
        <p:nvSpPr>
          <p:cNvPr id="18" name="Перевод подписи 18"/>
          <p:cNvSpPr txBox="1"/>
          <p:nvPr/>
        </p:nvSpPr>
        <p:spPr>
          <a:xfrm>
            <a:off x="10347830" y="1845630"/>
            <a:ext cx="507937" cy="133875"/>
          </a:xfrm>
          <a:prstGeom prst="rect">
            <a:avLst/>
          </a:prstGeom>
          <a:solidFill>
            <a:srgbClr val="CBD7D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500" dirty="0">
                <a:solidFill>
                  <a:srgbClr val="070707"/>
                </a:solidFill>
              </a:rPr>
              <a:t>Балтийское море</a:t>
            </a:r>
          </a:p>
        </p:txBody>
      </p:sp>
      <p:sp>
        <p:nvSpPr>
          <p:cNvPr id="19" name="Перевод подписи 19"/>
          <p:cNvSpPr txBox="1"/>
          <p:nvPr/>
        </p:nvSpPr>
        <p:spPr>
          <a:xfrm>
            <a:off x="8780705" y="2215755"/>
            <a:ext cx="811125" cy="118125"/>
          </a:xfrm>
          <a:prstGeom prst="rect">
            <a:avLst/>
          </a:prstGeom>
          <a:solidFill>
            <a:srgbClr val="CBD7D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500" dirty="0">
                <a:solidFill>
                  <a:srgbClr val="070707"/>
                </a:solidFill>
              </a:rPr>
              <a:t>Северное море</a:t>
            </a:r>
          </a:p>
        </p:txBody>
      </p:sp>
      <p:sp>
        <p:nvSpPr>
          <p:cNvPr id="20" name="Перевод подписи 20"/>
          <p:cNvSpPr txBox="1"/>
          <p:nvPr/>
        </p:nvSpPr>
        <p:spPr>
          <a:xfrm>
            <a:off x="9603643" y="4464068"/>
            <a:ext cx="570937" cy="94500"/>
          </a:xfrm>
          <a:prstGeom prst="rect">
            <a:avLst/>
          </a:prstGeom>
          <a:solidFill>
            <a:srgbClr val="CBD7D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500" dirty="0">
                <a:solidFill>
                  <a:srgbClr val="080808"/>
                </a:solidFill>
              </a:rPr>
              <a:t>Тирренское море</a:t>
            </a:r>
          </a:p>
        </p:txBody>
      </p:sp>
      <p:sp>
        <p:nvSpPr>
          <p:cNvPr id="21" name="Перевод подписи 21"/>
          <p:cNvSpPr txBox="1"/>
          <p:nvPr/>
        </p:nvSpPr>
        <p:spPr>
          <a:xfrm>
            <a:off x="9902893" y="5058630"/>
            <a:ext cx="1173375" cy="137812"/>
          </a:xfrm>
          <a:prstGeom prst="rect">
            <a:avLst/>
          </a:prstGeom>
          <a:solidFill>
            <a:srgbClr val="CBD7D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532" dirty="0">
                <a:solidFill>
                  <a:srgbClr val="080808"/>
                </a:solidFill>
              </a:rPr>
              <a:t>Средиземное море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11AE39-1E26-AD4B-812A-6CCC58FEF106}"/>
              </a:ext>
            </a:extLst>
          </p:cNvPr>
          <p:cNvSpPr txBox="1"/>
          <p:nvPr/>
        </p:nvSpPr>
        <p:spPr>
          <a:xfrm>
            <a:off x="528900" y="1678038"/>
            <a:ext cx="6808878" cy="984885"/>
          </a:xfrm>
          <a:prstGeom prst="rect">
            <a:avLst/>
          </a:prstGeom>
          <a:noFill/>
        </p:spPr>
        <p:txBody>
          <a:bodyPr wrap="square" rtlCol="0">
            <a:normAutofit fontScale="84000"/>
          </a:bodyPr>
          <a:lstStyle/>
          <a:p>
            <a:pPr marL="285750" indent="-28575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Рынок утилизации отходящего тепла в центрах обработки данных к 2025 году может достигнуть 2,5 млрд долларов</a:t>
            </a:r>
            <a:r>
              <a:rPr lang="en-US" sz="1600" baseline="30000" dirty="0"/>
              <a:t>1</a:t>
            </a:r>
            <a:r>
              <a:rPr lang="en-US" sz="1600" dirty="0"/>
              <a:t>.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Дата‑центры способны выделять свыше 100 МВт тепла</a:t>
            </a:r>
            <a:r>
              <a:rPr lang="en-US" sz="1600" baseline="30000" dirty="0"/>
              <a:t>2</a:t>
            </a:r>
            <a:r>
              <a:rPr lang="en-US" sz="1600" dirty="0"/>
              <a:t>, чего достаточно для обеспечения электроэнергией до 80 000 домохозяйств при среднем уровне потребления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E8352B-1A2D-D34D-B638-55E3D43758F6}"/>
              </a:ext>
            </a:extLst>
          </p:cNvPr>
          <p:cNvSpPr txBox="1"/>
          <p:nvPr/>
        </p:nvSpPr>
        <p:spPr>
          <a:xfrm>
            <a:off x="4906095" y="5757363"/>
            <a:ext cx="6904326" cy="53860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rmAutofit fontScale="96000"/>
          </a:bodyPr>
          <a:lstStyle/>
          <a:p>
            <a:pPr>
              <a:spcAft>
                <a:spcPts val="600"/>
              </a:spcAft>
            </a:pPr>
            <a:r>
              <a:rPr lang="en-US" sz="1200" i="1" baseline="30000" dirty="0"/>
              <a:t>1</a:t>
            </a:r>
            <a:r>
              <a:rPr lang="en-US" sz="1200" i="1" dirty="0"/>
              <a:t>Международная корпорация данных (https://www.idc.com/)</a:t>
            </a:r>
            <a:r>
              <a:rPr lang="en-US" sz="1200" i="1" dirty="0" err="1"/>
              <a:t/>
            </a:r>
            <a:r>
              <a:rPr lang="en-US" sz="1200" i="1" dirty="0"/>
              <a:t/>
            </a:r>
          </a:p>
          <a:p>
            <a:pPr>
              <a:spcAft>
                <a:spcPts val="600"/>
              </a:spcAft>
            </a:pPr>
            <a:r>
              <a:rPr lang="en-US" sz="1200" i="1" baseline="30000" dirty="0"/>
              <a:t>2</a:t>
            </a:r>
            <a:r>
              <a:rPr lang="en-US" sz="1200" i="1" dirty="0"/>
              <a:t>Всемирный экономический форум (https://www.weforum.org/agenda/2022/08/sustainable-data-centre-heating/)</a:t>
            </a:r>
            <a:r>
              <a:rPr lang="en-US" sz="1200" i="1" dirty="0" err="1"/>
              <a:t/>
            </a:r>
            <a:r>
              <a:rPr lang="en-US" sz="1200" i="1" dirty="0"/>
              <a:t/>
            </a:r>
            <a:r>
              <a:rPr lang="en-US" sz="1200" i="1" dirty="0" err="1"/>
              <a:t/>
            </a:r>
            <a:r>
              <a:rPr lang="en-US" sz="1200" i="1" dirty="0"/>
              <a:t/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591E6C9-66E7-E34C-B69C-9C76685CB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023" y="3214661"/>
            <a:ext cx="5236763" cy="1728000"/>
          </a:xfrm>
          <a:prstGeom prst="rect">
            <a:avLst/>
          </a:prstGeom>
        </p:spPr>
      </p:pic>
      <p:sp>
        <p:nvSpPr>
          <p:cNvPr id="22" name="Перевод подписи 22"/>
          <p:cNvSpPr txBox="1"/>
          <p:nvPr/>
        </p:nvSpPr>
        <p:spPr>
          <a:xfrm>
            <a:off x="1386996" y="3227953"/>
            <a:ext cx="1018891" cy="112035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0000"/>
              </a:lnSpc>
            </a:pPr>
            <a:r>
              <a:rPr lang="ru" sz="658" dirty="0">
                <a:solidFill>
                  <a:srgbClr val="000000"/>
                </a:solidFill>
              </a:rPr>
              <a:t>Энергосеть</a:t>
            </a:r>
          </a:p>
        </p:txBody>
      </p:sp>
      <p:sp>
        <p:nvSpPr>
          <p:cNvPr id="23" name="Перевод подписи 23"/>
          <p:cNvSpPr txBox="1"/>
          <p:nvPr/>
        </p:nvSpPr>
        <p:spPr>
          <a:xfrm>
            <a:off x="2476091" y="3227953"/>
            <a:ext cx="1214321" cy="167103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720" dirty="0">
                <a:solidFill>
                  <a:srgbClr val="000000"/>
                </a:solidFill>
              </a:rPr>
              <a:t>Центр обработки данных</a:t>
            </a:r>
          </a:p>
        </p:txBody>
      </p:sp>
      <p:sp>
        <p:nvSpPr>
          <p:cNvPr id="24" name="Перевод подписи 24"/>
          <p:cNvSpPr txBox="1"/>
          <p:nvPr/>
        </p:nvSpPr>
        <p:spPr>
          <a:xfrm>
            <a:off x="3694208" y="3229852"/>
            <a:ext cx="973354" cy="110136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646" dirty="0">
                <a:solidFill>
                  <a:srgbClr val="000000"/>
                </a:solidFill>
              </a:rPr>
              <a:t>Тепловой насос</a:t>
            </a:r>
          </a:p>
        </p:txBody>
      </p:sp>
      <p:sp>
        <p:nvSpPr>
          <p:cNvPr id="25" name="Перевод подписи 25"/>
          <p:cNvSpPr txBox="1"/>
          <p:nvPr/>
        </p:nvSpPr>
        <p:spPr>
          <a:xfrm>
            <a:off x="4900940" y="3227953"/>
            <a:ext cx="1654513" cy="167103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981" dirty="0">
                <a:solidFill>
                  <a:srgbClr val="000000"/>
                </a:solidFill>
              </a:rPr>
              <a:t>Офисные и жилые здания</a:t>
            </a:r>
          </a:p>
        </p:txBody>
      </p:sp>
      <p:sp>
        <p:nvSpPr>
          <p:cNvPr id="26" name="Перевод подписи 26"/>
          <p:cNvSpPr txBox="1"/>
          <p:nvPr/>
        </p:nvSpPr>
        <p:spPr>
          <a:xfrm>
            <a:off x="4067991" y="4084357"/>
            <a:ext cx="1214321" cy="250654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471" dirty="0">
                <a:solidFill>
                  <a:srgbClr val="040404"/>
                </a:solidFill>
              </a:rPr>
              <a:t>Поставка</a:t>
            </a:r>
          </a:p>
        </p:txBody>
      </p:sp>
      <p:sp>
        <p:nvSpPr>
          <p:cNvPr id="27" name="Перевод подписи 27"/>
          <p:cNvSpPr txBox="1"/>
          <p:nvPr/>
        </p:nvSpPr>
        <p:spPr>
          <a:xfrm>
            <a:off x="2851772" y="4129931"/>
            <a:ext cx="1090992" cy="212676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248" dirty="0">
                <a:solidFill>
                  <a:srgbClr val="050505"/>
                </a:solidFill>
              </a:rPr>
              <a:t>Поставка</a:t>
            </a:r>
          </a:p>
        </p:txBody>
      </p:sp>
      <p:sp>
        <p:nvSpPr>
          <p:cNvPr id="28" name="Перевод подписи 28"/>
          <p:cNvSpPr txBox="1"/>
          <p:nvPr/>
        </p:nvSpPr>
        <p:spPr>
          <a:xfrm>
            <a:off x="1715243" y="4160313"/>
            <a:ext cx="1072018" cy="20698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073" dirty="0">
                <a:solidFill>
                  <a:srgbClr val="030303"/>
                </a:solidFill>
              </a:rPr>
              <a:t>Электричество</a:t>
            </a:r>
          </a:p>
        </p:txBody>
      </p:sp>
      <p:sp>
        <p:nvSpPr>
          <p:cNvPr id="29" name="Перевод подписи 29"/>
          <p:cNvSpPr txBox="1"/>
          <p:nvPr/>
        </p:nvSpPr>
        <p:spPr>
          <a:xfrm>
            <a:off x="2874541" y="4393878"/>
            <a:ext cx="1041660" cy="170901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003" dirty="0">
                <a:solidFill>
                  <a:srgbClr val="040404"/>
                </a:solidFill>
              </a:rPr>
              <a:t>Возврат</a:t>
            </a:r>
          </a:p>
        </p:txBody>
      </p:sp>
      <p:sp>
        <p:nvSpPr>
          <p:cNvPr id="30" name="Перевод подписи 30"/>
          <p:cNvSpPr txBox="1"/>
          <p:nvPr/>
        </p:nvSpPr>
        <p:spPr>
          <a:xfrm>
            <a:off x="4432288" y="4471733"/>
            <a:ext cx="757053" cy="15760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925" dirty="0">
                <a:solidFill>
                  <a:srgbClr val="040404"/>
                </a:solidFill>
              </a:rPr>
              <a:t>Возврат</a:t>
            </a:r>
          </a:p>
        </p:txBody>
      </p:sp>
      <p:sp>
        <p:nvSpPr>
          <p:cNvPr id="31" name="Перевод подписи 31"/>
          <p:cNvSpPr txBox="1"/>
          <p:nvPr/>
        </p:nvSpPr>
        <p:spPr>
          <a:xfrm>
            <a:off x="2817619" y="4741377"/>
            <a:ext cx="3164826" cy="186092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092" dirty="0">
                <a:solidFill>
                  <a:srgbClr val="0D28F2"/>
                </a:solidFill>
              </a:rPr>
              <a:t>Устройства TRANSLATE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B114A4-A86C-1349-9B5E-C77C48248422}"/>
              </a:ext>
            </a:extLst>
          </p:cNvPr>
          <p:cNvSpPr txBox="1"/>
          <p:nvPr/>
        </p:nvSpPr>
        <p:spPr>
          <a:xfrm>
            <a:off x="528900" y="4979071"/>
            <a:ext cx="680887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rmAutofit fontScale="92000"/>
          </a:bodyPr>
          <a:lstStyle/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Устройства TRANSLATE могут обеспечивать питание сетевого оборудования (включая датчики температуры и расхода, измерители мощности, передатчики и т. п.).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7F0A5D-97D8-A348-9E5D-49B6C83D41CF}"/>
              </a:ext>
            </a:extLst>
          </p:cNvPr>
          <p:cNvSpPr txBox="1"/>
          <p:nvPr/>
        </p:nvSpPr>
        <p:spPr>
          <a:xfrm>
            <a:off x="2134134" y="2741506"/>
            <a:ext cx="3704540" cy="307777"/>
          </a:xfrm>
          <a:prstGeom prst="rect">
            <a:avLst/>
          </a:prstGeom>
          <a:noFill/>
        </p:spPr>
        <p:txBody>
          <a:bodyPr wrap="none" rtlCol="0">
            <a:normAutofit fontScale="76000"/>
          </a:bodyPr>
          <a:lstStyle/>
          <a:p>
            <a:r>
              <a:rPr lang="en-US" sz="1400" b="1" dirty="0">
                <a:solidFill>
                  <a:srgbClr val="06ADEF"/>
                </a:solidFill>
              </a:rPr>
              <a:t>Устройства TRANSLATE в сетях централизованного теплоснабжения</a:t>
            </a:r>
          </a:p>
        </p:txBody>
      </p:sp>
      <p:sp>
        <p:nvSpPr>
          <p:cNvPr id="17" name="Titre 2">
            <a:extLst>
              <a:ext uri="{FF2B5EF4-FFF2-40B4-BE49-F238E27FC236}">
                <a16:creationId xmlns:a16="http://schemas.microsoft.com/office/drawing/2014/main" id="{75132F0D-F8B6-2F48-B68E-B6193F121486}"/>
              </a:ext>
            </a:extLst>
          </p:cNvPr>
          <p:cNvSpPr txBox="1">
            <a:spLocks/>
          </p:cNvSpPr>
          <p:nvPr/>
        </p:nvSpPr>
        <p:spPr>
          <a:xfrm>
            <a:off x="402779" y="341925"/>
            <a:ext cx="11045707" cy="710811"/>
          </a:xfrm>
          <a:prstGeom prst="rect">
            <a:avLst/>
          </a:prstGeom>
        </p:spPr>
        <p:txBody>
          <a:bodyPr>
            <a:normAutofit fontScale="64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>
                <a:solidFill>
                  <a:schemeClr val="accent1"/>
                </a:solidFill>
              </a:rPr>
              <a:t>Утилизация отходящего тепла в центрах обработки данных</a:t>
            </a:r>
            <a:r>
              <a:rPr lang="fr-FR" sz="4000" b="1" dirty="0" err="1">
                <a:solidFill>
                  <a:schemeClr val="accent1"/>
                </a:solidFill>
              </a:rPr>
              <a:t/>
            </a:r>
            <a:r>
              <a:rPr lang="fr-FR" sz="4000" b="1" dirty="0">
                <a:solidFill>
                  <a:schemeClr val="accent1"/>
                </a:solidFill>
              </a:rPr>
              <a:t/>
            </a:r>
            <a:r>
              <a:rPr lang="fr-FR" sz="4000" b="1" dirty="0" err="1">
                <a:solidFill>
                  <a:schemeClr val="accent1"/>
                </a:solidFill>
              </a:rPr>
              <a:t/>
            </a:r>
            <a:endParaRPr lang="fr-FR" sz="4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719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42B8132-C59D-4348-AF1C-C172C018FCC3}"/>
              </a:ext>
            </a:extLst>
          </p:cNvPr>
          <p:cNvSpPr txBox="1"/>
          <p:nvPr/>
        </p:nvSpPr>
        <p:spPr>
          <a:xfrm>
            <a:off x="540000" y="1152000"/>
            <a:ext cx="10655038" cy="58320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1600" dirty="0">
                <a:solidFill>
                  <a:prstClr val="black"/>
                </a:solidFill>
                <a:latin typeface="+mn-lt"/>
              </a:rPr>
              <a:t>С 1 января 2023 года суда обязаны соответствовать требованиям EEXI и CII, что является первым шагом на пути к снижению углеродной интенсивности всех судов на 40% к 2030 году</a:t>
            </a:r>
            <a:r>
              <a:rPr lang="en-US" sz="1600" baseline="30000" dirty="0">
                <a:solidFill>
                  <a:prstClr val="black"/>
                </a:solidFill>
                <a:latin typeface="+mn-lt"/>
              </a:rPr>
              <a:t>1</a:t>
            </a:r>
            <a:endParaRPr kumimoji="0" lang="en-US" sz="160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83C51D1-6A4D-1A4B-8941-F146BEEE04A5}"/>
                  </a:ext>
                </a:extLst>
              </p:cNvPr>
              <p:cNvSpPr txBox="1"/>
              <p:nvPr/>
            </p:nvSpPr>
            <p:spPr>
              <a:xfrm>
                <a:off x="528900" y="2019470"/>
                <a:ext cx="4912344" cy="3016210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96000"/>
              </a:bodyPr>
              <a:lstStyle/>
              <a:p>
                <a:pPr marL="285750" indent="-284400">
                  <a:spcAft>
                    <a:spcPts val="1200"/>
                  </a:spcAft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en-IE" sz="1600" dirty="0"/>
                  <a:t>Объём мирового рынка морской энергии оценивается в 6,3 млрд долларов к 2032 году</a:t>
                </a:r>
                <a:r>
                  <a:rPr lang="en-US" sz="1600" dirty="0"/>
                  <a:t/>
                </a:r>
                <a:r>
                  <a:rPr lang="en-IE" sz="1600" dirty="0"/>
                  <a:t/>
                </a:r>
                <a:r>
                  <a:rPr lang="en-IE" sz="1600" baseline="30000" dirty="0"/>
                  <a:t>2</a:t>
                </a:r>
                <a:endParaRPr lang="en-US" sz="1600" baseline="30000" dirty="0"/>
              </a:p>
              <a:p>
                <a:pPr marL="285750" indent="-284400">
                  <a:spcAft>
                    <a:spcPts val="1200"/>
                  </a:spcAft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Традиционные двухтактные судовые энергетические установки (мощность 20 МВт) теряют до 50 процентов топлива в виде сбросного тепла</a:t>
                </a:r>
                <a:r>
                  <a:rPr lang="en-US" sz="1600" baseline="30000" dirty="0"/>
                  <a:t>3</a:t>
                </a:r>
              </a:p>
              <a:p>
                <a:pPr marL="285750" indent="-284400">
                  <a:spcAft>
                    <a:spcPts val="1200"/>
                  </a:spcAft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Для крупных судов (механическая мощность выхода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sv-SE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(20 МВт) можно утилизировать до 500 кВт</a:t>
                </a:r>
              </a:p>
              <a:p>
                <a:pPr marL="285750" indent="-284400">
                  <a:spcAft>
                    <a:spcPts val="1200"/>
                  </a:spcAft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/>
                  <a:t/>
                </a:r>
                <a:r>
                  <a:rPr lang="en-US" sz="1600" baseline="-25000" dirty="0"/>
                  <a:t/>
                </a:r>
                <a:r>
                  <a:rPr lang="en-US" sz="1600" dirty="0"/>
                  <a:t>Преимущества: снижение выбросов CO2, чистое бортовое производство энергии и уменьшение расхода топлива (до 5%)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83C51D1-6A4D-1A4B-8941-F146BEEE04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900" y="2019470"/>
                <a:ext cx="4912344" cy="3016210"/>
              </a:xfrm>
              <a:prstGeom prst="rect">
                <a:avLst/>
              </a:prstGeom>
              <a:blipFill>
                <a:blip r:embed="rId2"/>
                <a:stretch>
                  <a:fillRect l="-517" t="-418" r="-517" b="-1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114914CD-C3B9-C54C-BB65-466C3BD8C63F}"/>
              </a:ext>
            </a:extLst>
          </p:cNvPr>
          <p:cNvSpPr txBox="1"/>
          <p:nvPr/>
        </p:nvSpPr>
        <p:spPr>
          <a:xfrm>
            <a:off x="3426434" y="5313736"/>
            <a:ext cx="5023042" cy="80021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normAutofit fontScale="80000"/>
          </a:bodyPr>
          <a:lstStyle/>
          <a:p>
            <a:pPr>
              <a:spcAft>
                <a:spcPts val="600"/>
              </a:spcAft>
            </a:pPr>
            <a:r>
              <a:rPr lang="en-US" sz="1200" i="1" baseline="30000" dirty="0"/>
              <a:t>1</a:t>
            </a:r>
            <a:r>
              <a:rPr lang="en-US" sz="1200" i="1" dirty="0"/>
              <a:t>EEXI и CII — показатели углеродной интенсивности судов и система их рейтинга (https://www.imo.org/)</a:t>
            </a:r>
            <a:r>
              <a:rPr lang="en-US" sz="1200" i="1" dirty="0" err="1"/>
              <a:t/>
            </a:r>
            <a:r>
              <a:rPr lang="en-US" sz="1200" i="1" dirty="0"/>
              <a:t/>
            </a:r>
          </a:p>
          <a:p>
            <a:pPr>
              <a:spcAft>
                <a:spcPts val="600"/>
              </a:spcAft>
            </a:pPr>
            <a:r>
              <a:rPr lang="en-US" sz="1200" i="1" baseline="30000" dirty="0"/>
              <a:t>2</a:t>
            </a:r>
            <a:r>
              <a:rPr lang="en-IE" sz="1200" i="1" dirty="0"/>
              <a:t/>
            </a:r>
            <a:r>
              <a:rPr lang="en-US" sz="1200" i="1" dirty="0"/>
              <a:t/>
            </a:r>
            <a:r>
              <a:rPr lang="en-US" sz="1200" i="1" dirty="0" err="1"/>
              <a:t>Precedence Research (https://www.precedenceresearch.com/)</a:t>
            </a:r>
            <a:r>
              <a:rPr lang="en-US" sz="1200" i="1" dirty="0"/>
              <a:t/>
            </a:r>
          </a:p>
          <a:p>
            <a:pPr>
              <a:spcAft>
                <a:spcPts val="600"/>
              </a:spcAft>
            </a:pPr>
            <a:r>
              <a:rPr lang="en-US" sz="1200" i="1" baseline="30000" dirty="0"/>
              <a:t>3</a:t>
            </a:r>
            <a:r>
              <a:rPr lang="en-US" sz="1200" i="1" dirty="0"/>
              <a:t>Технология утилизации сбросного тепла (https://climeon.com/)</a:t>
            </a:r>
            <a:r>
              <a:rPr lang="en-US" sz="1200" i="1" dirty="0" err="1"/>
              <a:t/>
            </a:r>
            <a:r>
              <a:rPr lang="en-US" sz="1200" i="1" dirty="0"/>
              <a:t/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B5BC55-B7F5-9A47-AE74-5BAC84F06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083" y="1625405"/>
            <a:ext cx="3991300" cy="2844000"/>
          </a:xfrm>
          <a:prstGeom prst="rect">
            <a:avLst/>
          </a:prstGeom>
        </p:spPr>
      </p:pic>
      <p:sp>
        <p:nvSpPr>
          <p:cNvPr id="15" name="Перевод подписи 15"/>
          <p:cNvSpPr txBox="1"/>
          <p:nvPr/>
        </p:nvSpPr>
        <p:spPr>
          <a:xfrm>
            <a:off x="6128040" y="1662430"/>
            <a:ext cx="825626" cy="305458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0000"/>
              </a:lnSpc>
            </a:pPr>
            <a:r>
              <a:rPr lang="ru" sz="1163" dirty="0">
                <a:solidFill>
                  <a:srgbClr val="027373"/>
                </a:solidFill>
              </a:rPr>
              <a:t>Излучение</a:t>
            </a:r>
          </a:p>
        </p:txBody>
      </p:sp>
      <p:sp>
        <p:nvSpPr>
          <p:cNvPr id="16" name="Перевод подписи 16"/>
          <p:cNvSpPr txBox="1"/>
          <p:nvPr/>
        </p:nvSpPr>
        <p:spPr>
          <a:xfrm>
            <a:off x="6958305" y="1634661"/>
            <a:ext cx="3147120" cy="580833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90000"/>
              </a:lnSpc>
            </a:pPr>
            <a:r>
              <a:rPr lang="ru" sz="1705" dirty="0">
                <a:solidFill>
                  <a:srgbClr val="000000"/>
                </a:solidFill>
              </a:rPr>
              <a:t>Смазочное масло (2,9%)</a:t>
            </a:r>
          </a:p>
        </p:txBody>
      </p:sp>
      <p:sp>
        <p:nvSpPr>
          <p:cNvPr id="17" name="Перевод подписи 17"/>
          <p:cNvSpPr txBox="1"/>
          <p:nvPr/>
        </p:nvSpPr>
        <p:spPr>
          <a:xfrm>
            <a:off x="8581727" y="2240949"/>
            <a:ext cx="1521378" cy="654883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596" dirty="0">
                <a:solidFill>
                  <a:srgbClr val="020C46"/>
                </a:solidFill>
              </a:rPr>
              <a:t>Мощность вала (49,3%)</a:t>
            </a:r>
          </a:p>
        </p:txBody>
      </p:sp>
      <p:sp>
        <p:nvSpPr>
          <p:cNvPr id="18" name="Перевод подписи 18"/>
          <p:cNvSpPr txBox="1"/>
          <p:nvPr/>
        </p:nvSpPr>
        <p:spPr>
          <a:xfrm>
            <a:off x="6450405" y="2583432"/>
            <a:ext cx="1050586" cy="173555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958" dirty="0">
                <a:solidFill>
                  <a:srgbClr val="010101"/>
                </a:solidFill>
              </a:rPr>
              <a:t>Топливо (100%)</a:t>
            </a:r>
          </a:p>
        </p:txBody>
      </p:sp>
      <p:sp>
        <p:nvSpPr>
          <p:cNvPr id="19" name="Перевод подписи 19"/>
          <p:cNvSpPr txBox="1"/>
          <p:nvPr/>
        </p:nvSpPr>
        <p:spPr>
          <a:xfrm>
            <a:off x="8802049" y="3268399"/>
            <a:ext cx="1303376" cy="451244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100" dirty="0">
                <a:solidFill>
                  <a:srgbClr val="530B8D"/>
                </a:solidFill>
              </a:rPr>
              <a:t>Потенциальная выработка электроэнергии</a:t>
            </a:r>
          </a:p>
        </p:txBody>
      </p:sp>
      <p:sp>
        <p:nvSpPr>
          <p:cNvPr id="20" name="Перевод подписи 20"/>
          <p:cNvSpPr txBox="1"/>
          <p:nvPr/>
        </p:nvSpPr>
        <p:spPr>
          <a:xfrm>
            <a:off x="6206892" y="3967250"/>
            <a:ext cx="1528336" cy="370252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325" dirty="0">
                <a:solidFill>
                  <a:srgbClr val="356B12"/>
                </a:solidFill>
              </a:rPr>
              <a:t>Охлаждающая вода</a:t>
            </a:r>
          </a:p>
        </p:txBody>
      </p:sp>
      <p:sp>
        <p:nvSpPr>
          <p:cNvPr id="21" name="Перевод подписи 21"/>
          <p:cNvSpPr txBox="1"/>
          <p:nvPr/>
        </p:nvSpPr>
        <p:spPr>
          <a:xfrm>
            <a:off x="6503746" y="3967250"/>
            <a:ext cx="1917957" cy="370252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325" dirty="0">
                <a:solidFill>
                  <a:srgbClr val="24598C"/>
                </a:solidFill>
              </a:rPr>
              <a:t>Воздушный охладитель</a:t>
            </a:r>
          </a:p>
        </p:txBody>
      </p:sp>
      <p:sp>
        <p:nvSpPr>
          <p:cNvPr id="22" name="Перевод подписи 22"/>
          <p:cNvSpPr txBox="1"/>
          <p:nvPr/>
        </p:nvSpPr>
        <p:spPr>
          <a:xfrm>
            <a:off x="7252840" y="3944109"/>
            <a:ext cx="2119725" cy="516039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" sz="1515" dirty="0">
                <a:solidFill>
                  <a:srgbClr val="C2533C"/>
                </a:solidFill>
              </a:rPr>
              <a:t>Отходящие газы (25,5%)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9A9204-0E8A-034A-BF48-5A310F64F3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3672" y="4608433"/>
            <a:ext cx="2430826" cy="165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D86003D3-7CC0-7C40-8047-DC66DFE568C7}"/>
              </a:ext>
            </a:extLst>
          </p:cNvPr>
          <p:cNvSpPr/>
          <p:nvPr/>
        </p:nvSpPr>
        <p:spPr>
          <a:xfrm>
            <a:off x="8798880" y="3095321"/>
            <a:ext cx="1155032" cy="737972"/>
          </a:xfrm>
          <a:prstGeom prst="ellipse">
            <a:avLst/>
          </a:prstGeom>
          <a:noFill/>
          <a:ln w="25400">
            <a:solidFill>
              <a:srgbClr val="06ADE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AAAE1B-9DC1-504B-B130-E174EF863611}"/>
              </a:ext>
            </a:extLst>
          </p:cNvPr>
          <p:cNvSpPr txBox="1"/>
          <p:nvPr/>
        </p:nvSpPr>
        <p:spPr>
          <a:xfrm>
            <a:off x="9840906" y="3095321"/>
            <a:ext cx="1763592" cy="523220"/>
          </a:xfrm>
          <a:prstGeom prst="rect">
            <a:avLst/>
          </a:prstGeom>
          <a:noFill/>
        </p:spPr>
        <p:txBody>
          <a:bodyPr wrap="square" rtlCol="0">
            <a:normAutofit fontScale="88000"/>
          </a:bodyPr>
          <a:lstStyle/>
          <a:p>
            <a:pPr algn="ctr"/>
            <a:r>
              <a:rPr lang="en-US" sz="1400" b="1" dirty="0">
                <a:solidFill>
                  <a:srgbClr val="06ADEF"/>
                </a:solidFill>
              </a:rPr>
              <a:t>Устройства TRANSLATE на судах</a:t>
            </a:r>
            <a:endParaRPr lang="en-US" sz="1400" dirty="0"/>
          </a:p>
        </p:txBody>
      </p:sp>
      <p:sp>
        <p:nvSpPr>
          <p:cNvPr id="14" name="Titre 2">
            <a:extLst>
              <a:ext uri="{FF2B5EF4-FFF2-40B4-BE49-F238E27FC236}">
                <a16:creationId xmlns:a16="http://schemas.microsoft.com/office/drawing/2014/main" id="{779BA3B5-5715-7249-8534-3A87D0002963}"/>
              </a:ext>
            </a:extLst>
          </p:cNvPr>
          <p:cNvSpPr txBox="1">
            <a:spLocks/>
          </p:cNvSpPr>
          <p:nvPr/>
        </p:nvSpPr>
        <p:spPr>
          <a:xfrm>
            <a:off x="402779" y="341925"/>
            <a:ext cx="11045707" cy="710811"/>
          </a:xfrm>
          <a:prstGeom prst="rect">
            <a:avLst/>
          </a:prstGeom>
        </p:spPr>
        <p:txBody>
          <a:bodyPr>
            <a:normAutofit fontScale="88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err="1">
                <a:solidFill>
                  <a:schemeClr val="accent1"/>
                </a:solidFill>
              </a:rPr>
              <a:t/>
            </a:r>
            <a:r>
              <a:rPr lang="fr-FR" sz="4000" b="1" dirty="0">
                <a:solidFill>
                  <a:schemeClr val="accent1"/>
                </a:solidFill>
              </a:rPr>
              <a:t/>
            </a:r>
            <a:r>
              <a:rPr lang="fr-FR" sz="4000" b="1" dirty="0" err="1">
                <a:solidFill>
                  <a:schemeClr val="accent1"/>
                </a:solidFill>
              </a:rPr>
              <a:t>Утилизация отработанного тепла на судах</a:t>
            </a:r>
            <a:r>
              <a:rPr lang="fr-FR" sz="4000" b="1" dirty="0">
                <a:solidFill>
                  <a:schemeClr val="accent1"/>
                </a:solidFill>
              </a:rPr>
              <a:t/>
            </a:r>
            <a:r>
              <a:rPr lang="fr-FR" sz="4000" b="1" dirty="0" err="1">
                <a:solidFill>
                  <a:schemeClr val="accent1"/>
                </a:solidFill>
              </a:rPr>
              <a:t/>
            </a:r>
            <a:endParaRPr lang="fr-FR" sz="4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568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6745FB64-6E33-A040-87AD-A87072225A7B}"/>
              </a:ext>
            </a:extLst>
          </p:cNvPr>
          <p:cNvGrpSpPr/>
          <p:nvPr/>
        </p:nvGrpSpPr>
        <p:grpSpPr>
          <a:xfrm>
            <a:off x="495915" y="1816956"/>
            <a:ext cx="2547492" cy="2924658"/>
            <a:chOff x="359954" y="1629000"/>
            <a:chExt cx="2547492" cy="292465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7EBD338-BCE8-DE41-9997-4D9E29089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1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83300" y="1629000"/>
              <a:ext cx="1943040" cy="16560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011D75A-D087-494E-9CEC-FD2A619A932A}"/>
                </a:ext>
              </a:extLst>
            </p:cNvPr>
            <p:cNvSpPr txBox="1"/>
            <p:nvPr/>
          </p:nvSpPr>
          <p:spPr>
            <a:xfrm>
              <a:off x="662922" y="3260018"/>
              <a:ext cx="1941557" cy="750398"/>
            </a:xfrm>
            <a:prstGeom prst="rect">
              <a:avLst/>
            </a:prstGeom>
            <a:noFill/>
          </p:spPr>
          <p:txBody>
            <a:bodyPr wrap="none" rtlCol="0">
              <a:normAutofit fontScale="500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Генеральный директор и основатель</a:t>
              </a:r>
            </a:p>
            <a:p>
              <a:pPr algn="ctr">
                <a:lnSpc>
                  <a:spcPct val="150000"/>
                </a:lnSpc>
              </a:pPr>
              <a:r>
                <a:rPr lang="en-US" sz="1400" dirty="0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Джастин Холмс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CF3BC9C-8802-6E47-A262-0A8624BF5FA4}"/>
                </a:ext>
              </a:extLst>
            </p:cNvPr>
            <p:cNvSpPr txBox="1"/>
            <p:nvPr/>
          </p:nvSpPr>
          <p:spPr>
            <a:xfrm>
              <a:off x="359954" y="3980552"/>
              <a:ext cx="2547492" cy="573106"/>
            </a:xfrm>
            <a:prstGeom prst="rect">
              <a:avLst/>
            </a:prstGeom>
            <a:noFill/>
          </p:spPr>
          <p:txBody>
            <a:bodyPr wrap="none" rtlCol="0">
              <a:normAutofit fontScale="84000"/>
            </a:bodyPr>
            <a:lstStyle/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en-US" sz="1100" dirty="0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Профессор нанохимии</a:t>
              </a:r>
              <a:r>
                <a:rPr lang="en-US" sz="1100" dirty="0" err="1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/>
              </a:r>
              <a:endParaRPr lang="en-US" sz="1100" dirty="0">
                <a:solidFill>
                  <a:srgbClr val="00B0F0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en-US" sz="1100" dirty="0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Ранее сооснователь компании Glantreo</a:t>
              </a:r>
              <a:r>
                <a:rPr lang="en-US" sz="1100" dirty="0" err="1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/>
              </a:r>
              <a:endParaRPr lang="en-US" sz="1100" dirty="0">
                <a:solidFill>
                  <a:srgbClr val="00B0F0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693D425-0280-C348-A0AD-2D0D2D35BAE6}"/>
              </a:ext>
            </a:extLst>
          </p:cNvPr>
          <p:cNvGrpSpPr/>
          <p:nvPr/>
        </p:nvGrpSpPr>
        <p:grpSpPr>
          <a:xfrm>
            <a:off x="9036618" y="1816956"/>
            <a:ext cx="2425664" cy="2943197"/>
            <a:chOff x="9193363" y="1589247"/>
            <a:chExt cx="2425664" cy="294319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447514F-CA4A-624A-B4B7-4BF2B5D5A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55795" y="1589247"/>
              <a:ext cx="1943040" cy="165600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E058B53-8C44-7845-9A00-1469C43C9173}"/>
                </a:ext>
              </a:extLst>
            </p:cNvPr>
            <p:cNvSpPr txBox="1"/>
            <p:nvPr/>
          </p:nvSpPr>
          <p:spPr>
            <a:xfrm>
              <a:off x="9193363" y="3239532"/>
              <a:ext cx="2425664" cy="750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Разработка продукта</a:t>
              </a:r>
            </a:p>
            <a:p>
              <a:pPr algn="ctr">
                <a:lnSpc>
                  <a:spcPct val="150000"/>
                </a:lnSpc>
              </a:pPr>
              <a:r>
                <a:rPr lang="en-US" sz="1400" dirty="0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Иевген Недрыгайлов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6DEEE67-57EF-6340-9DFE-3E70B0D3B6D5}"/>
                </a:ext>
              </a:extLst>
            </p:cNvPr>
            <p:cNvSpPr txBox="1"/>
            <p:nvPr/>
          </p:nvSpPr>
          <p:spPr>
            <a:xfrm>
              <a:off x="9374503" y="3959338"/>
              <a:ext cx="2063385" cy="573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en-US" sz="1100" dirty="0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Общий стаж — 9 лет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en-US" sz="1100" dirty="0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Доктор химических наук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484BC6B-B273-8848-85D7-D399F78EFEC7}"/>
              </a:ext>
            </a:extLst>
          </p:cNvPr>
          <p:cNvGrpSpPr/>
          <p:nvPr/>
        </p:nvGrpSpPr>
        <p:grpSpPr>
          <a:xfrm>
            <a:off x="6222916" y="1816956"/>
            <a:ext cx="2425664" cy="2954522"/>
            <a:chOff x="6625552" y="1589247"/>
            <a:chExt cx="2425664" cy="295452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38B209C-2828-0D43-9D99-C9AEA57A7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14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887984" y="1589247"/>
              <a:ext cx="1943040" cy="16560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4468570-D9B3-E849-AFC3-DD551E53AD11}"/>
                </a:ext>
              </a:extLst>
            </p:cNvPr>
            <p:cNvSpPr txBox="1"/>
            <p:nvPr/>
          </p:nvSpPr>
          <p:spPr>
            <a:xfrm>
              <a:off x="6625552" y="3279285"/>
              <a:ext cx="2425664" cy="750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Разработка продукта</a:t>
              </a:r>
            </a:p>
            <a:p>
              <a:pPr algn="ctr">
                <a:lnSpc>
                  <a:spcPct val="150000"/>
                </a:lnSpc>
              </a:pPr>
              <a:r>
                <a:rPr lang="en-US" sz="1400" dirty="0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Скотт Монаган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B5CFF88-F965-5042-A702-3670FB39E44B}"/>
                </a:ext>
              </a:extLst>
            </p:cNvPr>
            <p:cNvSpPr txBox="1"/>
            <p:nvPr/>
          </p:nvSpPr>
          <p:spPr>
            <a:xfrm>
              <a:off x="6851576" y="3970663"/>
              <a:ext cx="1973617" cy="573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en-US" sz="1100" dirty="0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Старший член IEEE</a:t>
              </a:r>
            </a:p>
            <a:p>
              <a:pPr marL="285750" indent="-285750" algn="just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en-US" sz="1100" dirty="0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Доктор физических наук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AABDCAA-563A-8449-9B8C-4D74FCFB37C2}"/>
              </a:ext>
            </a:extLst>
          </p:cNvPr>
          <p:cNvGrpSpPr/>
          <p:nvPr/>
        </p:nvGrpSpPr>
        <p:grpSpPr>
          <a:xfrm>
            <a:off x="3325397" y="1816956"/>
            <a:ext cx="2574744" cy="2924658"/>
            <a:chOff x="3047126" y="1629000"/>
            <a:chExt cx="2574744" cy="292465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0B8AB01-6B9C-3A49-97E9-8346CE905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84098" y="1629000"/>
              <a:ext cx="1943040" cy="1656000"/>
            </a:xfrm>
            <a:prstGeom prst="rect">
              <a:avLst/>
            </a:prstGeom>
          </p:spPr>
        </p:pic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2D2D844-644C-8B44-A469-DDA4E0AB49C7}"/>
                </a:ext>
              </a:extLst>
            </p:cNvPr>
            <p:cNvGrpSpPr/>
            <p:nvPr/>
          </p:nvGrpSpPr>
          <p:grpSpPr>
            <a:xfrm>
              <a:off x="3047126" y="3260018"/>
              <a:ext cx="2574744" cy="1293640"/>
              <a:chOff x="3047126" y="3260018"/>
              <a:chExt cx="2574744" cy="1293640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AC796CE-40E6-5640-95E4-7F8B91610C8E}"/>
                  </a:ext>
                </a:extLst>
              </p:cNvPr>
              <p:cNvSpPr txBox="1"/>
              <p:nvPr/>
            </p:nvSpPr>
            <p:spPr>
              <a:xfrm>
                <a:off x="3075981" y="3260018"/>
                <a:ext cx="2517035" cy="7503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600" b="1" dirty="0">
                    <a:solidFill>
                      <a:schemeClr val="accent2">
                        <a:lumMod val="7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Развитие бизнеса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sz="1400" dirty="0">
                    <a:solidFill>
                      <a:srgbClr val="00B0F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Ребекка Бакли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2DC9424-B6E1-AF42-AB47-4C63A2045F23}"/>
                  </a:ext>
                </a:extLst>
              </p:cNvPr>
              <p:cNvSpPr txBox="1"/>
              <p:nvPr/>
            </p:nvSpPr>
            <p:spPr>
              <a:xfrm>
                <a:off x="3047126" y="3980552"/>
                <a:ext cx="2574744" cy="573106"/>
              </a:xfrm>
              <a:prstGeom prst="rect">
                <a:avLst/>
              </a:prstGeom>
              <a:noFill/>
            </p:spPr>
            <p:txBody>
              <a:bodyPr wrap="none" rtlCol="0">
                <a:normAutofit fontScale="84000"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§"/>
                </a:pPr>
                <a:r>
                  <a:rPr lang="en-US" sz="1100" dirty="0">
                    <a:solidFill>
                      <a:srgbClr val="00B0F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Выпускник Кембриджского университета </a:t>
                </a:r>
              </a:p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§"/>
                </a:pPr>
                <a:r>
                  <a:rPr lang="en-US" sz="1100" dirty="0">
                    <a:solidFill>
                      <a:srgbClr val="00B0F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Общий стаж — более 10 лет</a:t>
                </a:r>
              </a:p>
            </p:txBody>
          </p:sp>
        </p:grpSp>
      </p:grpSp>
      <p:sp>
        <p:nvSpPr>
          <p:cNvPr id="21" name="Titre 2">
            <a:extLst>
              <a:ext uri="{FF2B5EF4-FFF2-40B4-BE49-F238E27FC236}">
                <a16:creationId xmlns:a16="http://schemas.microsoft.com/office/drawing/2014/main" id="{E2E63AB2-A9E9-A94C-B4B9-790D5D716183}"/>
              </a:ext>
            </a:extLst>
          </p:cNvPr>
          <p:cNvSpPr txBox="1">
            <a:spLocks/>
          </p:cNvSpPr>
          <p:nvPr/>
        </p:nvSpPr>
        <p:spPr>
          <a:xfrm>
            <a:off x="402779" y="341925"/>
            <a:ext cx="11045707" cy="7108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>
                <a:solidFill>
                  <a:schemeClr val="accent1"/>
                </a:solidFill>
              </a:rPr>
              <a:t>Наша команда</a:t>
            </a:r>
          </a:p>
        </p:txBody>
      </p:sp>
    </p:spTree>
    <p:extLst>
      <p:ext uri="{BB962C8B-B14F-4D97-AF65-F5344CB8AC3E}">
        <p14:creationId xmlns:p14="http://schemas.microsoft.com/office/powerpoint/2010/main" val="3695910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4BD2DEEC-8B03-4647-82EF-65030DEE2C6C}"/>
              </a:ext>
            </a:extLst>
          </p:cNvPr>
          <p:cNvSpPr txBox="1">
            <a:spLocks/>
          </p:cNvSpPr>
          <p:nvPr/>
        </p:nvSpPr>
        <p:spPr>
          <a:xfrm>
            <a:off x="402779" y="341925"/>
            <a:ext cx="11045707" cy="7108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>
                <a:solidFill>
                  <a:schemeClr val="accent1"/>
                </a:solidFill>
              </a:rPr>
              <a:t/>
            </a:r>
            <a:r>
              <a:rPr lang="fr-FR" sz="4000" b="1" dirty="0" err="1">
                <a:solidFill>
                  <a:schemeClr val="accent1"/>
                </a:solidFill>
              </a:rPr>
              <a:t/>
            </a:r>
            <a:r>
              <a:rPr lang="fr-FR" sz="4000" b="1" dirty="0">
                <a:solidFill>
                  <a:schemeClr val="accent1"/>
                </a:solidFill>
              </a:rPr>
              <a:t/>
            </a:r>
            <a:r>
              <a:rPr lang="fr-FR" sz="4000" b="1" dirty="0" err="1">
                <a:solidFill>
                  <a:schemeClr val="accent1"/>
                </a:solidFill>
              </a:rPr>
              <a:t>Наши дальнейшие шаги</a:t>
            </a:r>
            <a:endParaRPr lang="fr-FR" sz="4000" b="1" dirty="0">
              <a:solidFill>
                <a:schemeClr val="accent1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F90A048-19AA-4140-B86F-86B7AB272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065842"/>
              </p:ext>
            </p:extLst>
          </p:nvPr>
        </p:nvGraphicFramePr>
        <p:xfrm>
          <a:off x="839416" y="1916832"/>
          <a:ext cx="10441160" cy="3636963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83991">
                  <a:extLst>
                    <a:ext uri="{9D8B030D-6E8A-4147-A177-3AD203B41FA5}">
                      <a16:colId xmlns:a16="http://schemas.microsoft.com/office/drawing/2014/main" val="1690011526"/>
                    </a:ext>
                  </a:extLst>
                </a:gridCol>
                <a:gridCol w="3188417">
                  <a:extLst>
                    <a:ext uri="{9D8B030D-6E8A-4147-A177-3AD203B41FA5}">
                      <a16:colId xmlns:a16="http://schemas.microsoft.com/office/drawing/2014/main" val="1341178296"/>
                    </a:ext>
                  </a:extLst>
                </a:gridCol>
                <a:gridCol w="6768752">
                  <a:extLst>
                    <a:ext uri="{9D8B030D-6E8A-4147-A177-3AD203B41FA5}">
                      <a16:colId xmlns:a16="http://schemas.microsoft.com/office/drawing/2014/main" val="2890769205"/>
                    </a:ext>
                  </a:extLst>
                </a:gridCol>
              </a:tblGrid>
              <a:tr h="69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Создадим ли мы стартап?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Да!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882334"/>
                  </a:ext>
                </a:extLst>
              </a:tr>
              <a:tr h="69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Когда мы хотим его создать?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Нам потребуется ещё 2–3 года для завершения исследований, а также дополнительное время для их полевых испытаний.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746274"/>
                  </a:ext>
                </a:extLst>
              </a:tr>
              <a:tr h="69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Кто его создаст?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У нас есть команда из четырёх человек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75395"/>
                  </a:ext>
                </a:extLst>
              </a:tr>
              <a:tr h="69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Каковы наши дальнейшие шаги?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Изучение, налаживание деловых контактов, участие в деловых мероприятиях и проведение исследований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296298"/>
                  </a:ext>
                </a:extLst>
              </a:tr>
              <a:tr h="69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Каковы наши насущные потребности?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Знания, опыт, наставничество, человеческие ресурсы и полноценная бизнес‑модель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03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8453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6943878D-CB1F-944A-900F-C98A1B383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46" y="2939578"/>
            <a:ext cx="5616624" cy="1842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en-US" sz="4000" b="1" dirty="0">
                <a:solidFill>
                  <a:srgbClr val="00B0F0"/>
                </a:solidFill>
                <a:latin typeface="Open Sans ExtraBold" panose="020B0906030804020204" pitchFamily="34" charset="0"/>
                <a:cs typeface="Open Sans ExtraBold" panose="020B0906030804020204" pitchFamily="34" charset="0"/>
              </a:rPr>
              <a:t>Благодарю за внимание!</a:t>
            </a:r>
            <a:endParaRPr lang="en-US" altLang="en-US" sz="4000" dirty="0">
              <a:solidFill>
                <a:srgbClr val="00B0F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DBA8CB-2905-094E-AA98-A3AA4A7DB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4352" y="1750390"/>
            <a:ext cx="1943040" cy="1656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3593F5-E37F-B941-94D4-5B4EF3027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1750390"/>
            <a:ext cx="1943040" cy="1656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5C1A18-B16E-6744-9FE3-79E32890DB1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2844" y="417646"/>
            <a:ext cx="2355828" cy="216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E84F62-5F95-4A41-8FD7-052F53F127A9}"/>
              </a:ext>
            </a:extLst>
          </p:cNvPr>
          <p:cNvSpPr txBox="1"/>
          <p:nvPr/>
        </p:nvSpPr>
        <p:spPr>
          <a:xfrm>
            <a:off x="6856232" y="3861048"/>
            <a:ext cx="1620957" cy="400110"/>
          </a:xfrm>
          <a:prstGeom prst="rect">
            <a:avLst/>
          </a:prstGeom>
          <a:noFill/>
        </p:spPr>
        <p:txBody>
          <a:bodyPr wrap="none" rtlCol="0">
            <a:normAutofit fontScale="64000"/>
          </a:bodyPr>
          <a:lstStyle/>
          <a:p>
            <a:r>
              <a:rPr lang="en-US" sz="2000" b="1" dirty="0">
                <a:solidFill>
                  <a:srgbClr val="00B0F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Свяжитесь с нами: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296ACA-7C9F-BF4A-A5F3-FAE9594F3397}"/>
              </a:ext>
            </a:extLst>
          </p:cNvPr>
          <p:cNvSpPr txBox="1"/>
          <p:nvPr/>
        </p:nvSpPr>
        <p:spPr>
          <a:xfrm>
            <a:off x="6864943" y="4261158"/>
            <a:ext cx="3486852" cy="1200329"/>
          </a:xfrm>
          <a:prstGeom prst="rect">
            <a:avLst/>
          </a:prstGeom>
          <a:noFill/>
        </p:spPr>
        <p:txBody>
          <a:bodyPr wrap="none" rtlCol="0">
            <a:normAutofit fontScale="71000"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en-US" b="1" dirty="0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/>
            </a:r>
            <a:r>
              <a:rPr lang="en-US" altLang="en-US" dirty="0" err="1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Электронная почта: rebecca.buckley@ucc.ie</a:t>
            </a:r>
            <a:endParaRPr lang="en-US" altLang="en-US" dirty="0">
              <a:solidFill>
                <a:schemeClr val="accent2">
                  <a:lumMod val="7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/>
            </a:r>
            <a:r>
              <a:rPr lang="en-US" altLang="en-US" dirty="0" err="1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            inedrygailov@ucc.ie 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/>
            </a:r>
          </a:p>
          <a:p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E4DFCF-79DD-9B41-833F-3736D45DCC5C}"/>
              </a:ext>
            </a:extLst>
          </p:cNvPr>
          <p:cNvSpPr txBox="1"/>
          <p:nvPr/>
        </p:nvSpPr>
        <p:spPr>
          <a:xfrm>
            <a:off x="6856232" y="5276821"/>
            <a:ext cx="2994731" cy="369332"/>
          </a:xfrm>
          <a:prstGeom prst="rect">
            <a:avLst/>
          </a:prstGeom>
          <a:noFill/>
        </p:spPr>
        <p:txBody>
          <a:bodyPr wrap="none" rtlCol="0">
            <a:normAutofit fontScale="83000"/>
          </a:bodyPr>
          <a:lstStyle/>
          <a:p>
            <a:r>
              <a:rPr lang="en-US" altLang="en-US" b="1" dirty="0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/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Веб-сайт: translate-energy.eu/</a:t>
            </a:r>
            <a:r>
              <a:rPr lang="en-US" altLang="en-US" dirty="0" err="1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/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469419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4907</TotalTime>
  <Words>559</Words>
  <Application>Microsoft Macintosh PowerPoint</Application>
  <PresentationFormat>Widescreen</PresentationFormat>
  <Paragraphs>86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Open Sans</vt:lpstr>
      <vt:lpstr>Open Sans ExtraBold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Ievgen Nedrygailov</dc:creator>
  <cp:lastModifiedBy>Ievgen Nedrygailov</cp:lastModifiedBy>
  <cp:revision>56</cp:revision>
  <dcterms:created xsi:type="dcterms:W3CDTF">2023-12-07T18:50:37Z</dcterms:created>
  <dcterms:modified xsi:type="dcterms:W3CDTF">2024-02-07T15:11:03Z</dcterms:modified>
</cp:coreProperties>
</file>